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 id="2147483728" r:id="rId5"/>
    <p:sldMasterId id="2147483741" r:id="rId6"/>
  </p:sldMasterIdLst>
  <p:notesMasterIdLst>
    <p:notesMasterId r:id="rId49"/>
  </p:notesMasterIdLst>
  <p:handoutMasterIdLst>
    <p:handoutMasterId r:id="rId50"/>
  </p:handoutMasterIdLst>
  <p:sldIdLst>
    <p:sldId id="256" r:id="rId7"/>
    <p:sldId id="266" r:id="rId8"/>
    <p:sldId id="457" r:id="rId9"/>
    <p:sldId id="258" r:id="rId10"/>
    <p:sldId id="2141412215" r:id="rId11"/>
    <p:sldId id="389" r:id="rId12"/>
    <p:sldId id="737" r:id="rId13"/>
    <p:sldId id="766" r:id="rId14"/>
    <p:sldId id="2141412226" r:id="rId15"/>
    <p:sldId id="304" r:id="rId16"/>
    <p:sldId id="305" r:id="rId17"/>
    <p:sldId id="2141412227" r:id="rId18"/>
    <p:sldId id="335" r:id="rId19"/>
    <p:sldId id="288" r:id="rId20"/>
    <p:sldId id="1157" r:id="rId21"/>
    <p:sldId id="1159" r:id="rId22"/>
    <p:sldId id="1160" r:id="rId23"/>
    <p:sldId id="1161" r:id="rId24"/>
    <p:sldId id="1162" r:id="rId25"/>
    <p:sldId id="1158" r:id="rId26"/>
    <p:sldId id="370" r:id="rId27"/>
    <p:sldId id="2141412214" r:id="rId28"/>
    <p:sldId id="2141412216" r:id="rId29"/>
    <p:sldId id="2141412217" r:id="rId30"/>
    <p:sldId id="2141412218" r:id="rId31"/>
    <p:sldId id="2141412219" r:id="rId32"/>
    <p:sldId id="451" r:id="rId33"/>
    <p:sldId id="279" r:id="rId34"/>
    <p:sldId id="8691" r:id="rId35"/>
    <p:sldId id="295" r:id="rId36"/>
    <p:sldId id="534" r:id="rId37"/>
    <p:sldId id="323" r:id="rId38"/>
    <p:sldId id="2141412220" r:id="rId39"/>
    <p:sldId id="2141412221" r:id="rId40"/>
    <p:sldId id="272" r:id="rId41"/>
    <p:sldId id="2141412225" r:id="rId42"/>
    <p:sldId id="319" r:id="rId43"/>
    <p:sldId id="1163" r:id="rId44"/>
    <p:sldId id="1164" r:id="rId45"/>
    <p:sldId id="316" r:id="rId46"/>
    <p:sldId id="317" r:id="rId47"/>
    <p:sldId id="267" r:id="rId48"/>
  </p:sldIdLst>
  <p:sldSz cx="12192000" cy="6858000"/>
  <p:notesSz cx="6794500" cy="9906000"/>
  <p:defaultTextStyle>
    <a:defPPr>
      <a:defRPr lang="fr-FR"/>
    </a:defPPr>
    <a:lvl1pPr algn="l" rtl="0" fontAlgn="base">
      <a:spcBef>
        <a:spcPct val="0"/>
      </a:spcBef>
      <a:spcAft>
        <a:spcPct val="0"/>
      </a:spcAft>
      <a:defRPr sz="2400" kern="1200">
        <a:solidFill>
          <a:schemeClr val="tx1"/>
        </a:solidFill>
        <a:latin typeface="Trebuchet MS" pitchFamily="34" charset="0"/>
        <a:ea typeface="+mn-ea"/>
        <a:cs typeface="Arial" charset="0"/>
      </a:defRPr>
    </a:lvl1pPr>
    <a:lvl2pPr marL="457200" algn="l" rtl="0" fontAlgn="base">
      <a:spcBef>
        <a:spcPct val="0"/>
      </a:spcBef>
      <a:spcAft>
        <a:spcPct val="0"/>
      </a:spcAft>
      <a:defRPr sz="2400" kern="1200">
        <a:solidFill>
          <a:schemeClr val="tx1"/>
        </a:solidFill>
        <a:latin typeface="Trebuchet MS" pitchFamily="34" charset="0"/>
        <a:ea typeface="+mn-ea"/>
        <a:cs typeface="Arial" charset="0"/>
      </a:defRPr>
    </a:lvl2pPr>
    <a:lvl3pPr marL="914400" algn="l" rtl="0" fontAlgn="base">
      <a:spcBef>
        <a:spcPct val="0"/>
      </a:spcBef>
      <a:spcAft>
        <a:spcPct val="0"/>
      </a:spcAft>
      <a:defRPr sz="2400" kern="1200">
        <a:solidFill>
          <a:schemeClr val="tx1"/>
        </a:solidFill>
        <a:latin typeface="Trebuchet MS" pitchFamily="34" charset="0"/>
        <a:ea typeface="+mn-ea"/>
        <a:cs typeface="Arial" charset="0"/>
      </a:defRPr>
    </a:lvl3pPr>
    <a:lvl4pPr marL="1371600" algn="l" rtl="0" fontAlgn="base">
      <a:spcBef>
        <a:spcPct val="0"/>
      </a:spcBef>
      <a:spcAft>
        <a:spcPct val="0"/>
      </a:spcAft>
      <a:defRPr sz="2400" kern="1200">
        <a:solidFill>
          <a:schemeClr val="tx1"/>
        </a:solidFill>
        <a:latin typeface="Trebuchet MS" pitchFamily="34" charset="0"/>
        <a:ea typeface="+mn-ea"/>
        <a:cs typeface="Arial" charset="0"/>
      </a:defRPr>
    </a:lvl4pPr>
    <a:lvl5pPr marL="1828800" algn="l" rtl="0" fontAlgn="base">
      <a:spcBef>
        <a:spcPct val="0"/>
      </a:spcBef>
      <a:spcAft>
        <a:spcPct val="0"/>
      </a:spcAft>
      <a:defRPr sz="2400" kern="1200">
        <a:solidFill>
          <a:schemeClr val="tx1"/>
        </a:solidFill>
        <a:latin typeface="Trebuchet MS" pitchFamily="34" charset="0"/>
        <a:ea typeface="+mn-ea"/>
        <a:cs typeface="Arial" charset="0"/>
      </a:defRPr>
    </a:lvl5pPr>
    <a:lvl6pPr marL="2286000" algn="l" defTabSz="914400" rtl="0" eaLnBrk="1" latinLnBrk="0" hangingPunct="1">
      <a:defRPr sz="2400" kern="1200">
        <a:solidFill>
          <a:schemeClr val="tx1"/>
        </a:solidFill>
        <a:latin typeface="Trebuchet MS" pitchFamily="34" charset="0"/>
        <a:ea typeface="+mn-ea"/>
        <a:cs typeface="Arial" charset="0"/>
      </a:defRPr>
    </a:lvl6pPr>
    <a:lvl7pPr marL="2743200" algn="l" defTabSz="914400" rtl="0" eaLnBrk="1" latinLnBrk="0" hangingPunct="1">
      <a:defRPr sz="2400" kern="1200">
        <a:solidFill>
          <a:schemeClr val="tx1"/>
        </a:solidFill>
        <a:latin typeface="Trebuchet MS" pitchFamily="34" charset="0"/>
        <a:ea typeface="+mn-ea"/>
        <a:cs typeface="Arial" charset="0"/>
      </a:defRPr>
    </a:lvl7pPr>
    <a:lvl8pPr marL="3200400" algn="l" defTabSz="914400" rtl="0" eaLnBrk="1" latinLnBrk="0" hangingPunct="1">
      <a:defRPr sz="2400" kern="1200">
        <a:solidFill>
          <a:schemeClr val="tx1"/>
        </a:solidFill>
        <a:latin typeface="Trebuchet MS" pitchFamily="34" charset="0"/>
        <a:ea typeface="+mn-ea"/>
        <a:cs typeface="Arial" charset="0"/>
      </a:defRPr>
    </a:lvl8pPr>
    <a:lvl9pPr marL="3657600" algn="l" defTabSz="914400" rtl="0" eaLnBrk="1" latinLnBrk="0" hangingPunct="1">
      <a:defRPr sz="2400"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3516" userDrawn="1">
          <p15:clr>
            <a:srgbClr val="A4A3A4"/>
          </p15:clr>
        </p15:guide>
        <p15:guide id="2" pos="532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Paule Schneider Voirol" initials="MPSV" lastIdx="18" clrIdx="0">
    <p:extLst>
      <p:ext uri="{19B8F6BF-5375-455C-9EA6-DF929625EA0E}">
        <p15:presenceInfo xmlns:p15="http://schemas.microsoft.com/office/powerpoint/2012/main" userId="Marie Paule Schneider Voirol" providerId="None"/>
      </p:ext>
    </p:extLst>
  </p:cmAuthor>
  <p:cmAuthor id="2" name="Pharmacie Pharma24 SA" initials="PP" lastIdx="1" clrIdx="1">
    <p:extLst>
      <p:ext uri="{19B8F6BF-5375-455C-9EA6-DF929625EA0E}">
        <p15:presenceInfo xmlns:p15="http://schemas.microsoft.com/office/powerpoint/2012/main" userId="9a336e3e1ca22396" providerId="Windows Live"/>
      </p:ext>
    </p:extLst>
  </p:cmAuthor>
  <p:cmAuthor id="3" name="Dre Sanae Mazouri" initials="SM" lastIdx="4" clrIdx="2">
    <p:extLst>
      <p:ext uri="{19B8F6BF-5375-455C-9EA6-DF929625EA0E}">
        <p15:presenceInfo xmlns:p15="http://schemas.microsoft.com/office/powerpoint/2012/main" userId="S::Dr.Mazouri@cmtb.ch::570c29ad-b694-4c41-9f98-48932116f1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EAA"/>
    <a:srgbClr val="2F528F"/>
    <a:srgbClr val="1D5DA3"/>
    <a:srgbClr val="516381"/>
    <a:srgbClr val="660066"/>
    <a:srgbClr val="FFCCFF"/>
    <a:srgbClr val="CC99FF"/>
    <a:srgbClr val="00FFCC"/>
    <a:srgbClr val="33CC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8220" autoAdjust="0"/>
  </p:normalViewPr>
  <p:slideViewPr>
    <p:cSldViewPr snapToGrid="0">
      <p:cViewPr>
        <p:scale>
          <a:sx n="71" d="100"/>
          <a:sy n="71" d="100"/>
        </p:scale>
        <p:origin x="348" y="36"/>
      </p:cViewPr>
      <p:guideLst>
        <p:guide orient="horz" pos="3516"/>
        <p:guide pos="53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61" d="100"/>
          <a:sy n="61" d="100"/>
        </p:scale>
        <p:origin x="252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26T12:54:03.716" idx="10">
    <p:pos x="5621" y="1046"/>
    <p:text>Ralitza, j'ai analysé ces données dès qu'elles avaient été publiées; la méthodologie n'est pas  claire, ce sont des données modélisées à prendre avec des pincettes et qui méritent de s'y intéresser et méritent plus d'investigations en Suisse. Donc, petit bémol!</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26T15:10:25.851" idx="16">
    <p:pos x="2942" y="2695"/>
    <p:text>Bien vérifier que tout le texte personnel ait été biffé.</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cs typeface="+mn-cs"/>
              </a:defRPr>
            </a:lvl1pPr>
          </a:lstStyle>
          <a:p>
            <a:pPr>
              <a:defRPr/>
            </a:pPr>
            <a:endParaRPr lang="fr-FR"/>
          </a:p>
        </p:txBody>
      </p:sp>
      <p:sp>
        <p:nvSpPr>
          <p:cNvPr id="21507"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fr-FR"/>
          </a:p>
        </p:txBody>
      </p:sp>
      <p:sp>
        <p:nvSpPr>
          <p:cNvPr id="21508"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cs typeface="+mn-cs"/>
              </a:defRPr>
            </a:lvl1pPr>
          </a:lstStyle>
          <a:p>
            <a:pPr>
              <a:defRPr/>
            </a:pPr>
            <a:endParaRPr lang="fr-FR"/>
          </a:p>
        </p:txBody>
      </p:sp>
      <p:sp>
        <p:nvSpPr>
          <p:cNvPr id="21509"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F2EBBAC3-49B0-425B-9B27-6070191D2B0D}" type="slidenum">
              <a:rPr lang="fr-FR"/>
              <a:pPr>
                <a:defRPr/>
              </a:pPr>
              <a:t>‹N°›</a:t>
            </a:fld>
            <a:endParaRPr lang="fr-FR"/>
          </a:p>
        </p:txBody>
      </p:sp>
    </p:spTree>
    <p:extLst>
      <p:ext uri="{BB962C8B-B14F-4D97-AF65-F5344CB8AC3E}">
        <p14:creationId xmlns:p14="http://schemas.microsoft.com/office/powerpoint/2010/main" val="36315902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cs typeface="+mn-cs"/>
              </a:defRPr>
            </a:lvl1pPr>
          </a:lstStyle>
          <a:p>
            <a:pPr>
              <a:defRPr/>
            </a:pPr>
            <a:endParaRPr lang="fr-FR"/>
          </a:p>
        </p:txBody>
      </p:sp>
      <p:sp>
        <p:nvSpPr>
          <p:cNvPr id="1433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34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cs typeface="+mn-cs"/>
              </a:defRPr>
            </a:lvl1pPr>
          </a:lstStyle>
          <a:p>
            <a:pPr>
              <a:defRPr/>
            </a:pPr>
            <a:endParaRPr lang="fr-FR"/>
          </a:p>
        </p:txBody>
      </p:sp>
      <p:sp>
        <p:nvSpPr>
          <p:cNvPr id="1434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69D623A3-402F-4934-B250-E2C2261D934E}" type="slidenum">
              <a:rPr lang="fr-FR"/>
              <a:pPr>
                <a:defRPr/>
              </a:pPr>
              <a:t>‹N°›</a:t>
            </a:fld>
            <a:endParaRPr lang="fr-FR"/>
          </a:p>
        </p:txBody>
      </p:sp>
    </p:spTree>
    <p:extLst>
      <p:ext uri="{BB962C8B-B14F-4D97-AF65-F5344CB8AC3E}">
        <p14:creationId xmlns:p14="http://schemas.microsoft.com/office/powerpoint/2010/main" val="287331524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2605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Access = distance, availability, duration of appointments (is there enough time to address</a:t>
            </a:r>
            <a:r>
              <a:rPr lang="en-US" b="1" baseline="0" dirty="0"/>
              <a:t> adherence?)</a:t>
            </a:r>
          </a:p>
          <a:p>
            <a:r>
              <a:rPr lang="en-US" b="1" baseline="0" dirty="0"/>
              <a:t>Social: social sup</a:t>
            </a:r>
          </a:p>
          <a:p>
            <a:r>
              <a:rPr lang="fr-CH" dirty="0"/>
              <a:t>L’adhésion varie d’un patient</a:t>
            </a:r>
            <a:r>
              <a:rPr lang="fr-CH" baseline="0" dirty="0"/>
              <a:t> à l’autre et au sein d’un même patient.</a:t>
            </a:r>
          </a:p>
          <a:p>
            <a:r>
              <a:rPr lang="en-GB" dirty="0"/>
              <a:t>Age </a:t>
            </a:r>
          </a:p>
          <a:p>
            <a:r>
              <a:rPr lang="en-GB" dirty="0"/>
              <a:t>Gender </a:t>
            </a:r>
          </a:p>
          <a:p>
            <a:r>
              <a:rPr lang="en-GB" dirty="0"/>
              <a:t>Ethnicity &amp; culture</a:t>
            </a:r>
          </a:p>
          <a:p>
            <a:r>
              <a:rPr lang="en-GB" dirty="0"/>
              <a:t>Education &amp; health literacy</a:t>
            </a:r>
          </a:p>
          <a:p>
            <a:r>
              <a:rPr lang="en-GB" dirty="0"/>
              <a:t>Health behaviour</a:t>
            </a:r>
          </a:p>
          <a:p>
            <a:r>
              <a:rPr lang="en-GB" dirty="0"/>
              <a:t>Life transitions</a:t>
            </a:r>
          </a:p>
          <a:p>
            <a:r>
              <a:rPr lang="en-US" baseline="0" dirty="0"/>
              <a:t>port, stigma</a:t>
            </a:r>
            <a:endParaRPr lang="en-US" dirty="0"/>
          </a:p>
        </p:txBody>
      </p:sp>
      <p:sp>
        <p:nvSpPr>
          <p:cNvPr id="4" name="Slide Number Placeholder 3"/>
          <p:cNvSpPr>
            <a:spLocks noGrp="1"/>
          </p:cNvSpPr>
          <p:nvPr>
            <p:ph type="sldNum" sz="quarter" idx="10"/>
          </p:nvPr>
        </p:nvSpPr>
        <p:spPr/>
        <p:txBody>
          <a:bodyPr/>
          <a:lstStyle/>
          <a:p>
            <a:fld id="{475F160C-1BA2-4BE2-92A0-4757C107307D}" type="slidenum">
              <a:rPr lang="en-GB" smtClean="0"/>
              <a:pPr/>
              <a:t>11</a:t>
            </a:fld>
            <a:endParaRPr lang="en-GB"/>
          </a:p>
        </p:txBody>
      </p:sp>
    </p:spTree>
    <p:extLst>
      <p:ext uri="{BB962C8B-B14F-4D97-AF65-F5344CB8AC3E}">
        <p14:creationId xmlns:p14="http://schemas.microsoft.com/office/powerpoint/2010/main" val="117372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normAutofit/>
          </a:bodyPr>
          <a:lstStyle/>
          <a:p>
            <a:r>
              <a:rPr lang="fr-CH" dirty="0"/>
              <a:t>Puis une rencontre avec un autre patient qui prend le même traitement et qui l’informe sur un effet indésirable qu’elle n’avait pas identifié comme tel…</a:t>
            </a:r>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12</a:t>
            </a:fld>
            <a:endParaRPr lang="fr-CH"/>
          </a:p>
        </p:txBody>
      </p:sp>
    </p:spTree>
    <p:extLst>
      <p:ext uri="{BB962C8B-B14F-4D97-AF65-F5344CB8AC3E}">
        <p14:creationId xmlns:p14="http://schemas.microsoft.com/office/powerpoint/2010/main" val="428677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Element</a:t>
            </a:r>
            <a:r>
              <a:rPr lang="fr-FR" dirty="0"/>
              <a:t> au cœur de la problématique. Donc, créer un contexte qui permette du patient de parler de ses difficultés?</a:t>
            </a:r>
          </a:p>
          <a:p>
            <a:endParaRPr lang="fr-FR" dirty="0"/>
          </a:p>
          <a:p>
            <a:r>
              <a:rPr lang="fr-FR" dirty="0"/>
              <a:t>Les personnes qui ont les informations les plus sensibles à communiquer peuvent être celles qui sont le moins susceptibles de le faire</a:t>
            </a:r>
          </a:p>
        </p:txBody>
      </p:sp>
    </p:spTree>
    <p:extLst>
      <p:ext uri="{BB962C8B-B14F-4D97-AF65-F5344CB8AC3E}">
        <p14:creationId xmlns:p14="http://schemas.microsoft.com/office/powerpoint/2010/main" val="100675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40: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H" dirty="0"/>
              <a:t>IPK</a:t>
            </a:r>
          </a:p>
          <a:p>
            <a:pPr marL="0" marR="0" lvl="0" indent="0" algn="l" defTabSz="914400" rtl="0" eaLnBrk="0" fontAlgn="base" latinLnBrk="0" hangingPunct="0">
              <a:lnSpc>
                <a:spcPct val="100000"/>
              </a:lnSpc>
              <a:spcBef>
                <a:spcPts val="0"/>
              </a:spcBef>
              <a:spcAft>
                <a:spcPts val="0"/>
              </a:spcAft>
              <a:buClrTx/>
              <a:buSzTx/>
              <a:buFontTx/>
              <a:buNone/>
              <a:tabLst/>
              <a:defRPr/>
            </a:pPr>
            <a:r>
              <a:rPr lang="fr-FR" sz="1200" dirty="0"/>
              <a:t>Revue systématique : 11 études retenues (inhibiteurs des protéines kinases (IPK) n=7, différents types AO n=3, hormonothérapie n=1)</a:t>
            </a:r>
          </a:p>
          <a:p>
            <a:pPr marL="0" lvl="0" indent="0" algn="l" rtl="0">
              <a:spcBef>
                <a:spcPts val="0"/>
              </a:spcBef>
              <a:spcAft>
                <a:spcPts val="0"/>
              </a:spcAft>
              <a:buNone/>
            </a:pPr>
            <a:endParaRPr lang="fr-CH" dirty="0"/>
          </a:p>
          <a:p>
            <a:pPr marL="285750" marR="0" lvl="0" indent="-285750" algn="l" rtl="0">
              <a:lnSpc>
                <a:spcPct val="150000"/>
              </a:lnSpc>
              <a:spcBef>
                <a:spcPts val="0"/>
              </a:spcBef>
              <a:spcAft>
                <a:spcPts val="0"/>
              </a:spcAft>
              <a:buClr>
                <a:srgbClr val="000000"/>
              </a:buClr>
              <a:buSzPts val="2400"/>
              <a:buFont typeface="Arial"/>
              <a:buChar char="•"/>
            </a:pPr>
            <a:r>
              <a:rPr lang="fr-FR" sz="1200" b="0" i="0" u="none" strike="noStrike" cap="none" dirty="0">
                <a:solidFill>
                  <a:srgbClr val="000000"/>
                </a:solidFill>
                <a:latin typeface="Arial"/>
                <a:ea typeface="Arial"/>
                <a:cs typeface="Arial"/>
                <a:sym typeface="Arial"/>
              </a:rPr>
              <a:t>Définitions et mesures de l’adhésion diverses</a:t>
            </a:r>
            <a:endParaRPr lang="fr-FR" sz="1200" dirty="0"/>
          </a:p>
          <a:p>
            <a:pPr marL="285750" marR="0" lvl="0" indent="-285750" algn="l" rtl="0">
              <a:lnSpc>
                <a:spcPct val="150000"/>
              </a:lnSpc>
              <a:spcBef>
                <a:spcPts val="0"/>
              </a:spcBef>
              <a:spcAft>
                <a:spcPts val="0"/>
              </a:spcAft>
              <a:buClr>
                <a:srgbClr val="000000"/>
              </a:buClr>
              <a:buSzPts val="2400"/>
              <a:buFont typeface="Arial"/>
              <a:buChar char="•"/>
            </a:pPr>
            <a:r>
              <a:rPr lang="fr-FR" sz="1200" b="0" i="0" u="none" strike="noStrike" cap="none" dirty="0">
                <a:solidFill>
                  <a:srgbClr val="000000"/>
                </a:solidFill>
                <a:latin typeface="Arial"/>
                <a:ea typeface="Arial"/>
                <a:cs typeface="Arial"/>
                <a:sym typeface="Arial"/>
              </a:rPr>
              <a:t>Méthodologies faibles en général (très variées)</a:t>
            </a:r>
            <a:endParaRPr lang="fr-FR" sz="1200" dirty="0"/>
          </a:p>
          <a:p>
            <a:pPr marL="285750" marR="0" lvl="0" indent="-285750" algn="l" rtl="0">
              <a:lnSpc>
                <a:spcPct val="150000"/>
              </a:lnSpc>
              <a:spcBef>
                <a:spcPts val="0"/>
              </a:spcBef>
              <a:spcAft>
                <a:spcPts val="0"/>
              </a:spcAft>
              <a:buClr>
                <a:srgbClr val="000000"/>
              </a:buClr>
              <a:buSzPts val="2400"/>
              <a:buFont typeface="Arial"/>
              <a:buChar char="•"/>
            </a:pPr>
            <a:r>
              <a:rPr lang="fr-FR" sz="1200" b="0" i="0" u="none" strike="noStrike" cap="none" dirty="0">
                <a:solidFill>
                  <a:srgbClr val="000000"/>
                </a:solidFill>
                <a:latin typeface="Arial"/>
                <a:ea typeface="Arial"/>
                <a:cs typeface="Arial"/>
                <a:sym typeface="Arial"/>
              </a:rPr>
              <a:t>Outils principalement utilisés : questionnaires auto-rapportés</a:t>
            </a:r>
            <a:endParaRPr lang="fr-FR" sz="1200" dirty="0"/>
          </a:p>
          <a:p>
            <a:pPr marL="0" lvl="0" indent="0" algn="l" rtl="0">
              <a:spcBef>
                <a:spcPts val="0"/>
              </a:spcBef>
              <a:spcAft>
                <a:spcPts val="0"/>
              </a:spcAft>
              <a:buNone/>
            </a:pPr>
            <a:endParaRPr dirty="0"/>
          </a:p>
        </p:txBody>
      </p:sp>
      <p:sp>
        <p:nvSpPr>
          <p:cNvPr id="547" name="Google Shape;547;p40:notes"/>
          <p:cNvSpPr txBox="1">
            <a:spLocks noGrp="1"/>
          </p:cNvSpPr>
          <p:nvPr>
            <p:ph type="sldNum" idx="12"/>
          </p:nvPr>
        </p:nvSpPr>
        <p:spPr>
          <a:xfrm>
            <a:off x="3884614"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CH"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normAutofit/>
          </a:bodyPr>
          <a:lstStyle/>
          <a:p>
            <a:r>
              <a:rPr lang="en-GB" dirty="0"/>
              <a:t>Début de </a:t>
            </a:r>
            <a:r>
              <a:rPr lang="en-GB" dirty="0" err="1"/>
              <a:t>ttt</a:t>
            </a:r>
            <a:r>
              <a:rPr lang="en-GB" dirty="0"/>
              <a:t> </a:t>
            </a:r>
            <a:r>
              <a:rPr lang="en-GB" dirty="0" err="1"/>
              <a:t>immédiat</a:t>
            </a:r>
            <a:r>
              <a:rPr lang="en-GB" dirty="0"/>
              <a:t>!</a:t>
            </a:r>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15</a:t>
            </a:fld>
            <a:endParaRPr lang="fr-CH" dirty="0"/>
          </a:p>
        </p:txBody>
      </p:sp>
    </p:spTree>
    <p:extLst>
      <p:ext uri="{BB962C8B-B14F-4D97-AF65-F5344CB8AC3E}">
        <p14:creationId xmlns:p14="http://schemas.microsoft.com/office/powerpoint/2010/main" val="156164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normAutofit/>
          </a:bodyPr>
          <a:lstStyle/>
          <a:p>
            <a:r>
              <a:rPr lang="en-GB" dirty="0"/>
              <a:t>Début de </a:t>
            </a:r>
            <a:r>
              <a:rPr lang="en-GB" dirty="0" err="1"/>
              <a:t>ttt</a:t>
            </a:r>
            <a:r>
              <a:rPr lang="en-GB" dirty="0"/>
              <a:t> </a:t>
            </a:r>
            <a:r>
              <a:rPr lang="en-GB" dirty="0" err="1"/>
              <a:t>immédiat</a:t>
            </a:r>
            <a:r>
              <a:rPr lang="en-GB" dirty="0"/>
              <a:t>!</a:t>
            </a:r>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16</a:t>
            </a:fld>
            <a:endParaRPr lang="fr-CH" dirty="0"/>
          </a:p>
        </p:txBody>
      </p:sp>
    </p:spTree>
    <p:extLst>
      <p:ext uri="{BB962C8B-B14F-4D97-AF65-F5344CB8AC3E}">
        <p14:creationId xmlns:p14="http://schemas.microsoft.com/office/powerpoint/2010/main" val="3185663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normAutofit/>
          </a:bodyPr>
          <a:lstStyle/>
          <a:p>
            <a:r>
              <a:rPr lang="en-GB" dirty="0"/>
              <a:t>Début de </a:t>
            </a:r>
            <a:r>
              <a:rPr lang="en-GB" dirty="0" err="1"/>
              <a:t>ttt</a:t>
            </a:r>
            <a:r>
              <a:rPr lang="en-GB" dirty="0"/>
              <a:t> </a:t>
            </a:r>
            <a:r>
              <a:rPr lang="en-GB" dirty="0" err="1"/>
              <a:t>immédiat</a:t>
            </a:r>
            <a:r>
              <a:rPr lang="en-GB" dirty="0"/>
              <a:t>!</a:t>
            </a:r>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17</a:t>
            </a:fld>
            <a:endParaRPr lang="fr-CH" dirty="0"/>
          </a:p>
        </p:txBody>
      </p:sp>
    </p:spTree>
    <p:extLst>
      <p:ext uri="{BB962C8B-B14F-4D97-AF65-F5344CB8AC3E}">
        <p14:creationId xmlns:p14="http://schemas.microsoft.com/office/powerpoint/2010/main" val="425501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normAutofit/>
          </a:bodyPr>
          <a:lstStyle/>
          <a:p>
            <a:r>
              <a:rPr lang="en-GB" dirty="0"/>
              <a:t>Début de </a:t>
            </a:r>
            <a:r>
              <a:rPr lang="en-GB" dirty="0" err="1"/>
              <a:t>ttt</a:t>
            </a:r>
            <a:r>
              <a:rPr lang="en-GB" dirty="0"/>
              <a:t> </a:t>
            </a:r>
            <a:r>
              <a:rPr lang="en-GB" dirty="0" err="1"/>
              <a:t>immédiat</a:t>
            </a:r>
            <a:r>
              <a:rPr lang="en-GB" dirty="0"/>
              <a:t>!</a:t>
            </a:r>
          </a:p>
          <a:p>
            <a:endParaRPr lang="en-GB" dirty="0"/>
          </a:p>
          <a:p>
            <a:r>
              <a:rPr lang="en-GB" dirty="0"/>
              <a:t>Section “Je </a:t>
            </a:r>
            <a:r>
              <a:rPr lang="en-GB" dirty="0" err="1"/>
              <a:t>parle</a:t>
            </a:r>
            <a:r>
              <a:rPr lang="en-GB" dirty="0"/>
              <a:t> de mon medicament”: mon </a:t>
            </a:r>
            <a:r>
              <a:rPr lang="en-GB" dirty="0" err="1"/>
              <a:t>médecin</a:t>
            </a:r>
            <a:r>
              <a:rPr lang="en-GB" dirty="0"/>
              <a:t> et mon pharmacien se </a:t>
            </a:r>
            <a:r>
              <a:rPr lang="en-GB" dirty="0" err="1"/>
              <a:t>parlent</a:t>
            </a:r>
            <a:endParaRPr lang="en-GB" dirty="0"/>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18</a:t>
            </a:fld>
            <a:endParaRPr lang="fr-CH" dirty="0"/>
          </a:p>
        </p:txBody>
      </p:sp>
    </p:spTree>
    <p:extLst>
      <p:ext uri="{BB962C8B-B14F-4D97-AF65-F5344CB8AC3E}">
        <p14:creationId xmlns:p14="http://schemas.microsoft.com/office/powerpoint/2010/main" val="57266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normAutofit/>
          </a:bodyPr>
          <a:lstStyle/>
          <a:p>
            <a:r>
              <a:rPr lang="en-GB" dirty="0"/>
              <a:t>Début de </a:t>
            </a:r>
            <a:r>
              <a:rPr lang="en-GB" dirty="0" err="1"/>
              <a:t>ttt</a:t>
            </a:r>
            <a:r>
              <a:rPr lang="en-GB" dirty="0"/>
              <a:t> </a:t>
            </a:r>
            <a:r>
              <a:rPr lang="en-GB" dirty="0" err="1"/>
              <a:t>immédiat</a:t>
            </a:r>
            <a:r>
              <a:rPr lang="en-GB" dirty="0"/>
              <a:t>!</a:t>
            </a:r>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19</a:t>
            </a:fld>
            <a:endParaRPr lang="fr-CH" dirty="0"/>
          </a:p>
        </p:txBody>
      </p:sp>
    </p:spTree>
    <p:extLst>
      <p:ext uri="{BB962C8B-B14F-4D97-AF65-F5344CB8AC3E}">
        <p14:creationId xmlns:p14="http://schemas.microsoft.com/office/powerpoint/2010/main" val="3890037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normAutofit/>
          </a:bodyPr>
          <a:lstStyle/>
          <a:p>
            <a:r>
              <a:rPr lang="en-GB" dirty="0"/>
              <a:t>Début de </a:t>
            </a:r>
            <a:r>
              <a:rPr lang="en-GB" dirty="0" err="1"/>
              <a:t>ttt</a:t>
            </a:r>
            <a:r>
              <a:rPr lang="en-GB" dirty="0"/>
              <a:t> </a:t>
            </a:r>
            <a:r>
              <a:rPr lang="en-GB" dirty="0" err="1"/>
              <a:t>immédiat</a:t>
            </a:r>
            <a:r>
              <a:rPr lang="en-GB" dirty="0"/>
              <a:t>!</a:t>
            </a:r>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20</a:t>
            </a:fld>
            <a:endParaRPr lang="fr-CH" dirty="0"/>
          </a:p>
        </p:txBody>
      </p:sp>
    </p:spTree>
    <p:extLst>
      <p:ext uri="{BB962C8B-B14F-4D97-AF65-F5344CB8AC3E}">
        <p14:creationId xmlns:p14="http://schemas.microsoft.com/office/powerpoint/2010/main" val="10831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L’adhésion médicamenteuse est “le processus</a:t>
            </a:r>
          </a:p>
          <a:p>
            <a:r>
              <a:rPr lang="fr-CH" dirty="0"/>
              <a:t>selon lequel les </a:t>
            </a:r>
            <a:r>
              <a:rPr lang="fr-CH" dirty="0" err="1"/>
              <a:t>patient·es</a:t>
            </a:r>
            <a:r>
              <a:rPr lang="fr-CH" dirty="0"/>
              <a:t> prennent leurs traite-</a:t>
            </a:r>
          </a:p>
          <a:p>
            <a:r>
              <a:rPr lang="fr-CH" dirty="0" err="1"/>
              <a:t>ments</a:t>
            </a:r>
            <a:r>
              <a:rPr lang="fr-CH" dirty="0"/>
              <a:t> comme prescrits”. L’adhésion suit le</a:t>
            </a:r>
          </a:p>
          <a:p>
            <a:r>
              <a:rPr lang="fr-CH" dirty="0"/>
              <a:t>processus de prescription où la prise de décision</a:t>
            </a:r>
          </a:p>
          <a:p>
            <a:r>
              <a:rPr lang="fr-CH" dirty="0"/>
              <a:t>partagée soutient le choix du meilleur</a:t>
            </a:r>
          </a:p>
          <a:p>
            <a:r>
              <a:rPr lang="fr-CH" dirty="0"/>
              <a:t>traitement en partenariat avec le/la </a:t>
            </a:r>
            <a:r>
              <a:rPr lang="fr-CH" dirty="0" err="1"/>
              <a:t>patient·e</a:t>
            </a:r>
            <a:r>
              <a:rPr lang="fr-CH" dirty="0"/>
              <a:t>, la</a:t>
            </a:r>
          </a:p>
          <a:p>
            <a:r>
              <a:rPr lang="fr-CH" dirty="0"/>
              <a:t>famille et les </a:t>
            </a:r>
            <a:r>
              <a:rPr lang="fr-CH" dirty="0" err="1"/>
              <a:t>soignant·es</a:t>
            </a:r>
            <a:r>
              <a:rPr lang="fr-CH" dirty="0"/>
              <a:t>.</a:t>
            </a:r>
          </a:p>
          <a:p>
            <a:r>
              <a:rPr lang="fr-CH" dirty="0"/>
              <a:t>L'adhésion médicamenteuse consiste en trois</a:t>
            </a:r>
          </a:p>
          <a:p>
            <a:r>
              <a:rPr lang="fr-CH" dirty="0"/>
              <a:t>phases : l'initiation, l’implémentation et la </a:t>
            </a:r>
            <a:r>
              <a:rPr lang="fr-CH" dirty="0" err="1"/>
              <a:t>discon</a:t>
            </a:r>
            <a:r>
              <a:rPr lang="fr-CH" dirty="0"/>
              <a:t>-</a:t>
            </a:r>
          </a:p>
          <a:p>
            <a:r>
              <a:rPr lang="fr-CH" dirty="0" err="1"/>
              <a:t>tinuation</a:t>
            </a:r>
            <a:r>
              <a:rPr lang="fr-CH" dirty="0"/>
              <a:t>.</a:t>
            </a:r>
          </a:p>
          <a:p>
            <a:r>
              <a:rPr lang="fr-CH" dirty="0"/>
              <a:t>L'initiation a lieu lorsque le/la </a:t>
            </a:r>
            <a:r>
              <a:rPr lang="fr-CH" dirty="0" err="1"/>
              <a:t>patient·e</a:t>
            </a:r>
            <a:r>
              <a:rPr lang="fr-CH" dirty="0"/>
              <a:t> prend la</a:t>
            </a:r>
          </a:p>
          <a:p>
            <a:r>
              <a:rPr lang="fr-CH" dirty="0"/>
              <a:t>première dose d'un médicament prescrit.</a:t>
            </a:r>
          </a:p>
          <a:p>
            <a:endParaRPr lang="fr-CH" dirty="0"/>
          </a:p>
          <a:p>
            <a:r>
              <a:rPr lang="fr-CH" dirty="0"/>
              <a:t>3 composants: • Initiation: temps entre la prescription et la prise • Implémentation: à quel point la posologie et prise du médicament correspondent à ce qui a été réellement, depuis l’initiation jusqu’ à la dernière prise. • Interruption: arrêt du traitement</a:t>
            </a:r>
          </a:p>
          <a:p>
            <a:endParaRPr lang="fr-CH" dirty="0"/>
          </a:p>
          <a:p>
            <a:r>
              <a:rPr lang="fr-CH" dirty="0"/>
              <a:t>3 types de déviation majeure: non-initiation (études 5%; clinique 25%) persistance brève exécution médiocre </a:t>
            </a:r>
          </a:p>
          <a:p>
            <a:endParaRPr lang="fr-CH"/>
          </a:p>
          <a:p>
            <a:r>
              <a:rPr lang="fr-CH"/>
              <a:t>Persistance</a:t>
            </a:r>
            <a:r>
              <a:rPr lang="fr-CH" dirty="0"/>
              <a:t>: Durée entre initiation et dernière dose de tt. NON-</a:t>
            </a:r>
            <a:r>
              <a:rPr lang="fr-CH" dirty="0" err="1"/>
              <a:t>persistence</a:t>
            </a:r>
            <a:r>
              <a:rPr lang="fr-CH" dirty="0"/>
              <a:t> est cause la plus fréquente de mauvaise adhésion en HTA 50% des patients stoppent leur </a:t>
            </a:r>
            <a:r>
              <a:rPr lang="fr-CH" dirty="0" err="1"/>
              <a:t>raitement</a:t>
            </a:r>
            <a:r>
              <a:rPr lang="fr-CH" dirty="0"/>
              <a:t> à 1 an </a:t>
            </a:r>
          </a:p>
          <a:p>
            <a:r>
              <a:rPr lang="fr-CH" dirty="0"/>
              <a:t>L’implémentation décrit le traitement réellement</a:t>
            </a:r>
          </a:p>
          <a:p>
            <a:r>
              <a:rPr lang="fr-CH" dirty="0"/>
              <a:t>pris par rapport à la posologie prescrite, de la </a:t>
            </a:r>
            <a:r>
              <a:rPr lang="fr-CH" dirty="0" err="1"/>
              <a:t>pre</a:t>
            </a:r>
            <a:r>
              <a:rPr lang="fr-CH" dirty="0"/>
              <a:t>-</a:t>
            </a:r>
          </a:p>
          <a:p>
            <a:r>
              <a:rPr lang="fr-CH" dirty="0" err="1"/>
              <a:t>mière</a:t>
            </a:r>
            <a:r>
              <a:rPr lang="fr-CH" dirty="0"/>
              <a:t> à la dernière dose.</a:t>
            </a:r>
          </a:p>
          <a:p>
            <a:r>
              <a:rPr lang="fr-CH" dirty="0"/>
              <a:t>La discontinuation a lieu lorsque le/la </a:t>
            </a:r>
            <a:r>
              <a:rPr lang="fr-CH" dirty="0" err="1"/>
              <a:t>patient·e</a:t>
            </a:r>
            <a:endParaRPr lang="fr-CH" dirty="0"/>
          </a:p>
          <a:p>
            <a:r>
              <a:rPr lang="fr-CH" dirty="0"/>
              <a:t>arrête de prendre le médicament prescrit plus tôt</a:t>
            </a:r>
          </a:p>
          <a:p>
            <a:r>
              <a:rPr lang="fr-CH" dirty="0"/>
              <a:t>que prévu, quelle qu’en soit la raison  </a:t>
            </a:r>
          </a:p>
        </p:txBody>
      </p:sp>
    </p:spTree>
    <p:extLst>
      <p:ext uri="{BB962C8B-B14F-4D97-AF65-F5344CB8AC3E}">
        <p14:creationId xmlns:p14="http://schemas.microsoft.com/office/powerpoint/2010/main" val="2983389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patient </a:t>
            </a:r>
            <a:r>
              <a:rPr lang="fr-FR" dirty="0" err="1"/>
              <a:t>is</a:t>
            </a:r>
            <a:r>
              <a:rPr lang="fr-FR" dirty="0"/>
              <a:t> the </a:t>
            </a:r>
            <a:r>
              <a:rPr lang="fr-FR" dirty="0" err="1"/>
              <a:t>captain</a:t>
            </a:r>
            <a:r>
              <a:rPr lang="fr-FR" dirty="0"/>
              <a:t> of the tandem</a:t>
            </a:r>
            <a:r>
              <a:rPr lang="fr-FR" baseline="0" dirty="0"/>
              <a:t> </a:t>
            </a:r>
            <a:r>
              <a:rPr lang="fr-FR" baseline="0" dirty="0" err="1"/>
              <a:t>with</a:t>
            </a:r>
            <a:r>
              <a:rPr lang="fr-FR" baseline="0" dirty="0"/>
              <a:t> a </a:t>
            </a:r>
            <a:r>
              <a:rPr lang="fr-FR" baseline="0" dirty="0" err="1"/>
              <a:t>crew</a:t>
            </a:r>
            <a:r>
              <a:rPr lang="fr-FR" baseline="0" dirty="0"/>
              <a:t> </a:t>
            </a:r>
            <a:r>
              <a:rPr lang="fr-FR" baseline="0" dirty="0" err="1"/>
              <a:t>with</a:t>
            </a:r>
            <a:r>
              <a:rPr lang="fr-FR" baseline="0" dirty="0"/>
              <a:t> </a:t>
            </a:r>
            <a:r>
              <a:rPr lang="fr-FR" baseline="0" dirty="0" err="1"/>
              <a:t>him</a:t>
            </a:r>
            <a:r>
              <a:rPr lang="fr-FR" baseline="0" dirty="0"/>
              <a:t> to </a:t>
            </a:r>
            <a:r>
              <a:rPr lang="fr-FR" baseline="0" dirty="0" err="1"/>
              <a:t>get</a:t>
            </a:r>
            <a:r>
              <a:rPr lang="fr-FR" baseline="0" dirty="0"/>
              <a:t> power, </a:t>
            </a:r>
            <a:r>
              <a:rPr lang="fr-FR" baseline="0" dirty="0" err="1"/>
              <a:t>decision</a:t>
            </a:r>
            <a:r>
              <a:rPr lang="fr-FR" baseline="0" dirty="0"/>
              <a:t> support.</a:t>
            </a:r>
            <a:endParaRPr lang="fr-CH" dirty="0"/>
          </a:p>
        </p:txBody>
      </p:sp>
    </p:spTree>
    <p:extLst>
      <p:ext uri="{BB962C8B-B14F-4D97-AF65-F5344CB8AC3E}">
        <p14:creationId xmlns:p14="http://schemas.microsoft.com/office/powerpoint/2010/main" val="417612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72936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47782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69484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91984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89966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US study</a:t>
            </a:r>
          </a:p>
          <a:p>
            <a:r>
              <a:rPr lang="en-US" dirty="0"/>
              <a:t>An important feature of team-based care is its structure of the team regarding the type of professionals (</a:t>
            </a:r>
            <a:r>
              <a:rPr lang="en-US" dirty="0" err="1"/>
              <a:t>eg</a:t>
            </a:r>
            <a:r>
              <a:rPr lang="en-US" dirty="0"/>
              <a:t>, physicians, nurse practitioners, pharmacists, nurses, medical assistants, community health workers) and their clearly defined responsibilities to deliver the specific task ultimately working toward the shared goal of BP reduction.</a:t>
            </a:r>
            <a:endParaRPr lang="fr-FR" dirty="0"/>
          </a:p>
        </p:txBody>
      </p:sp>
    </p:spTree>
    <p:extLst>
      <p:ext uri="{BB962C8B-B14F-4D97-AF65-F5344CB8AC3E}">
        <p14:creationId xmlns:p14="http://schemas.microsoft.com/office/powerpoint/2010/main" val="3065880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Nouveauté: on prend conscience maintenant de l’ampleur de la</a:t>
            </a:r>
            <a:r>
              <a:rPr lang="fr-CH" baseline="0" dirty="0"/>
              <a:t> problématique </a:t>
            </a:r>
            <a:r>
              <a:rPr lang="fr-CH" baseline="0" dirty="0">
                <a:sym typeface="Wingdings" panose="05000000000000000000" pitchFamily="2" charset="2"/>
              </a:rPr>
              <a:t> sujet d’actualité</a:t>
            </a:r>
            <a:endParaRPr lang="fr-CH" dirty="0"/>
          </a:p>
        </p:txBody>
      </p:sp>
      <p:sp>
        <p:nvSpPr>
          <p:cNvPr id="4" name="Espace réservé du numéro de diapositive 3"/>
          <p:cNvSpPr>
            <a:spLocks noGrp="1"/>
          </p:cNvSpPr>
          <p:nvPr>
            <p:ph type="sldNum" sz="quarter" idx="10"/>
          </p:nvPr>
        </p:nvSpPr>
        <p:spPr/>
        <p:txBody>
          <a:bodyPr/>
          <a:lstStyle/>
          <a:p>
            <a:fld id="{AF8F36CE-C013-486B-9E75-CC86E88BF7F6}" type="slidenum">
              <a:rPr lang="fr-CH" smtClean="0"/>
              <a:pPr/>
              <a:t>30</a:t>
            </a:fld>
            <a:endParaRPr lang="fr-CH"/>
          </a:p>
        </p:txBody>
      </p:sp>
    </p:spTree>
    <p:extLst>
      <p:ext uri="{BB962C8B-B14F-4D97-AF65-F5344CB8AC3E}">
        <p14:creationId xmlns:p14="http://schemas.microsoft.com/office/powerpoint/2010/main" val="3861248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would reduce the risk of stroke by about 30% and myocardial infarction by 20%.</a:t>
            </a:r>
            <a:endParaRPr lang="fr-CH" dirty="0"/>
          </a:p>
          <a:p>
            <a:endParaRPr lang="fr-FR" dirty="0"/>
          </a:p>
        </p:txBody>
      </p:sp>
    </p:spTree>
    <p:extLst>
      <p:ext uri="{BB962C8B-B14F-4D97-AF65-F5344CB8AC3E}">
        <p14:creationId xmlns:p14="http://schemas.microsoft.com/office/powerpoint/2010/main" val="417566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12-month gap </a:t>
            </a:r>
            <a:r>
              <a:rPr lang="fr-FR" baseline="0" dirty="0" err="1"/>
              <a:t>adjusted</a:t>
            </a:r>
            <a:r>
              <a:rPr lang="fr-FR" baseline="0" dirty="0"/>
              <a:t> for </a:t>
            </a:r>
            <a:r>
              <a:rPr lang="fr-CH" sz="1200" b="0" i="0" u="none" strike="noStrike" kern="1200" baseline="0" dirty="0" err="1">
                <a:solidFill>
                  <a:schemeClr val="tx1"/>
                </a:solidFill>
                <a:latin typeface="Times New Roman" pitchFamily="18" charset="0"/>
                <a:ea typeface="+mn-ea"/>
                <a:cs typeface="+mn-cs"/>
              </a:rPr>
              <a:t>propensity</a:t>
            </a:r>
            <a:r>
              <a:rPr lang="fr-CH" sz="1200" b="0" i="0" u="none" strike="noStrike" kern="1200" baseline="0" dirty="0">
                <a:solidFill>
                  <a:schemeClr val="tx1"/>
                </a:solidFill>
                <a:latin typeface="Times New Roman" pitchFamily="18" charset="0"/>
                <a:ea typeface="+mn-ea"/>
                <a:cs typeface="+mn-cs"/>
              </a:rPr>
              <a:t> score + </a:t>
            </a:r>
            <a:r>
              <a:rPr lang="fr-CH" sz="1200" b="0" i="0" u="none" strike="noStrike" kern="1200" baseline="0" dirty="0" err="1">
                <a:solidFill>
                  <a:schemeClr val="tx1"/>
                </a:solidFill>
                <a:latin typeface="Times New Roman" pitchFamily="18" charset="0"/>
                <a:ea typeface="+mn-ea"/>
                <a:cs typeface="+mn-cs"/>
              </a:rPr>
              <a:t>covariates</a:t>
            </a:r>
            <a:endParaRPr lang="fr-CH" sz="1200" b="0" i="0" u="none" strike="noStrike" kern="1200" baseline="0" dirty="0">
              <a:solidFill>
                <a:schemeClr val="tx1"/>
              </a:solidFill>
              <a:latin typeface="Times New Roman" pitchFamily="18" charset="0"/>
              <a:ea typeface="+mn-ea"/>
              <a:cs typeface="+mn-cs"/>
            </a:endParaRPr>
          </a:p>
          <a:p>
            <a:endParaRPr lang="fr-CH"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This is one of our latest publication. The IMAP program is </a:t>
            </a:r>
            <a:r>
              <a:rPr lang="en-US" sz="1200" b="0" i="0" u="none" strike="noStrike" kern="1200" baseline="0" dirty="0" err="1">
                <a:solidFill>
                  <a:schemeClr val="tx1"/>
                </a:solidFill>
                <a:latin typeface="Times New Roman" pitchFamily="18" charset="0"/>
                <a:ea typeface="+mn-ea"/>
                <a:cs typeface="+mn-cs"/>
              </a:rPr>
              <a:t>asscociated</a:t>
            </a:r>
            <a:r>
              <a:rPr lang="en-US" sz="1200" b="0" i="0" u="none" strike="noStrike" kern="1200" baseline="0" dirty="0">
                <a:solidFill>
                  <a:schemeClr val="tx1"/>
                </a:solidFill>
                <a:latin typeface="Times New Roman" pitchFamily="18" charset="0"/>
                <a:ea typeface="+mn-ea"/>
                <a:cs typeface="+mn-cs"/>
              </a:rPr>
              <a:t> with increased retention in care in patients with HIV. The follow-up period is long, 8 years. The 2 groups were not randomized, they come from 2 HIV populations with same characteristics from 2 University HIV clinics 70 km apart and working very similarly a part the fact that one has the IMAP and the other one not. To allow comparison, the analysis was adjusted for propensity score and covariates. Such results must of course be confirmed by other studies.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Because the intervention was allocated at the level of center</a:t>
            </a:r>
          </a:p>
          <a:p>
            <a:r>
              <a:rPr lang="en-US" sz="1200" b="0" i="0" u="none" strike="noStrike" kern="1200" baseline="0" dirty="0">
                <a:solidFill>
                  <a:schemeClr val="tx1"/>
                </a:solidFill>
                <a:latin typeface="Times New Roman" pitchFamily="18" charset="0"/>
                <a:ea typeface="+mn-ea"/>
                <a:cs typeface="+mn-cs"/>
              </a:rPr>
              <a:t>and not individual, it is important to adjust for differences in the patient populations at the 2 centers to understand the potential effect of the intervention. We initially compared retention in care before the study (1999–2003) between the centers and changes in retention in care both within and across centers. </a:t>
            </a:r>
          </a:p>
          <a:p>
            <a:r>
              <a:rPr lang="en-US" dirty="0"/>
              <a:t>we controlled for differences between the 2 centers using several methods, including multivariate models, propensity score, inverse probability of treatment weighting (IPTW), and indirect standardization ratio ([ISR] also called “standardized-mortality</a:t>
            </a:r>
          </a:p>
          <a:p>
            <a:r>
              <a:rPr lang="en-US" dirty="0"/>
              <a:t>ratio”) [28–31</a:t>
            </a:r>
          </a:p>
          <a:p>
            <a:r>
              <a:rPr lang="en-US" dirty="0"/>
              <a:t>Variables included in the multivariable analyses were chosen</a:t>
            </a:r>
          </a:p>
          <a:p>
            <a:r>
              <a:rPr lang="en-US" dirty="0"/>
              <a:t>a priori and included irrespective of significance: age, gender, ethnicity, citizenship, education, income source, risk groups for HIV infection, depression, psychiatric problems, smoking, living alone, hepatitis B, hepatitis C, CD4 at </a:t>
            </a:r>
            <a:r>
              <a:rPr lang="en-US" dirty="0" err="1"/>
              <a:t>cART</a:t>
            </a:r>
            <a:r>
              <a:rPr lang="en-US" dirty="0"/>
              <a:t> start, acquired immune deficiency syndrome (AIDS), prior treatments with </a:t>
            </a:r>
            <a:r>
              <a:rPr lang="en-US" dirty="0" err="1"/>
              <a:t>cART</a:t>
            </a:r>
            <a:r>
              <a:rPr lang="en-US" dirty="0"/>
              <a:t>, </a:t>
            </a:r>
            <a:r>
              <a:rPr lang="en-US" dirty="0" err="1"/>
              <a:t>cART</a:t>
            </a:r>
            <a:r>
              <a:rPr lang="en-US" dirty="0"/>
              <a:t> classes, and years living with HIV. </a:t>
            </a:r>
          </a:p>
          <a:p>
            <a:r>
              <a:rPr lang="en-US" dirty="0"/>
              <a:t>The IG included 451 patients, CG 311. In the IG, 179 (40%) patients took part in the IMAP for a median of 27 months</a:t>
            </a:r>
          </a:p>
          <a:p>
            <a:r>
              <a:rPr lang="en-US" dirty="0"/>
              <a:t>(interquartile range, 12–45). Gaps in care of ≥6 months were significantly more likely to happen in the CG versus IG (74.6% vs 57%, P &lt; .001). The median time until the first treatment gap was longer in the IG vs CG (120 vs 84 weeks, P &lt; .001). Gaps in care of ≥12 months evaluated in 709 (93%) patients were significantly more likely to occur in the CG compared with the IG (22.6% vs 12.5%, P &lt; .001). The rate of viral failure was significantly lower in the IG (8.3% vs 15.1%, P = .003).</a:t>
            </a:r>
            <a:endParaRPr lang="fr-CH" dirty="0"/>
          </a:p>
        </p:txBody>
      </p:sp>
    </p:spTree>
    <p:extLst>
      <p:ext uri="{BB962C8B-B14F-4D97-AF65-F5344CB8AC3E}">
        <p14:creationId xmlns:p14="http://schemas.microsoft.com/office/powerpoint/2010/main" val="193842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en-GB" dirty="0"/>
              <a:t>Brief gap</a:t>
            </a:r>
          </a:p>
          <a:p>
            <a:r>
              <a:rPr lang="en-GB" dirty="0"/>
              <a:t>Slow decline</a:t>
            </a:r>
          </a:p>
          <a:p>
            <a:r>
              <a:rPr lang="en-GB" dirty="0"/>
              <a:t>Occasional use</a:t>
            </a:r>
          </a:p>
          <a:p>
            <a:r>
              <a:rPr lang="en-GB" dirty="0" err="1"/>
              <a:t>Rapide</a:t>
            </a:r>
            <a:r>
              <a:rPr lang="en-GB" baseline="0" dirty="0"/>
              <a:t> decline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sym typeface="Wingdings" pitchFamily="2" charset="2"/>
              </a:rPr>
              <a:t> Medication adherence is a dynamic behaviour</a:t>
            </a:r>
            <a:endParaRPr lang="en-GB" dirty="0">
              <a:solidFill>
                <a:srgbClr val="C00000"/>
              </a:solidFill>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More consistent statin adherence was associated with a lower likelihood of cardiovascular events</a:t>
            </a:r>
          </a:p>
          <a:p>
            <a:endParaRPr lang="en-GB" dirty="0"/>
          </a:p>
          <a:p>
            <a:endParaRPr lang="en-GB" dirty="0"/>
          </a:p>
          <a:p>
            <a:r>
              <a:rPr lang="en-GB" dirty="0"/>
              <a:t>Predicted </a:t>
            </a:r>
            <a:r>
              <a:rPr lang="en-GB" dirty="0" err="1"/>
              <a:t>probabilty</a:t>
            </a:r>
            <a:r>
              <a:rPr lang="en-GB" baseline="0" dirty="0"/>
              <a:t> of adherence in solid lines, observed proportion in dotted lines</a:t>
            </a:r>
          </a:p>
          <a:p>
            <a:r>
              <a:rPr lang="en-GB" dirty="0"/>
              <a:t>360 days following initiation</a:t>
            </a:r>
          </a:p>
          <a:p>
            <a:r>
              <a:rPr lang="en-GB" dirty="0"/>
              <a:t>PDC</a:t>
            </a:r>
          </a:p>
          <a:p>
            <a:r>
              <a:rPr lang="en-GB" sz="1200" kern="1200" baseline="0" dirty="0">
                <a:solidFill>
                  <a:schemeClr val="tx1"/>
                </a:solidFill>
                <a:latin typeface="+mn-lt"/>
                <a:ea typeface="+mn-ea"/>
                <a:cs typeface="+mn-cs"/>
              </a:rPr>
              <a:t>519 842 </a:t>
            </a:r>
            <a:r>
              <a:rPr lang="en-GB" sz="1200" kern="1200" baseline="0" dirty="0" err="1">
                <a:solidFill>
                  <a:schemeClr val="tx1"/>
                </a:solidFill>
                <a:latin typeface="+mn-lt"/>
                <a:ea typeface="+mn-ea"/>
                <a:cs typeface="+mn-cs"/>
              </a:rPr>
              <a:t>statin</a:t>
            </a:r>
            <a:r>
              <a:rPr lang="en-GB" sz="1200" kern="1200" baseline="0" dirty="0">
                <a:solidFill>
                  <a:schemeClr val="tx1"/>
                </a:solidFill>
                <a:latin typeface="+mn-lt"/>
                <a:ea typeface="+mn-ea"/>
                <a:cs typeface="+mn-cs"/>
              </a:rPr>
              <a:t> initiators</a:t>
            </a:r>
          </a:p>
          <a:p>
            <a:endParaRPr lang="en-GB" sz="1200" kern="1200" baseline="0" dirty="0">
              <a:solidFill>
                <a:schemeClr val="tx1"/>
              </a:solidFill>
              <a:latin typeface="+mn-lt"/>
              <a:ea typeface="+mn-ea"/>
              <a:cs typeface="+mn-cs"/>
            </a:endParaRPr>
          </a:p>
          <a:p>
            <a:r>
              <a:rPr lang="en-US" dirty="0"/>
              <a:t>We used data from the UnitedHealth </a:t>
            </a:r>
            <a:r>
              <a:rPr lang="en-US" dirty="0" err="1"/>
              <a:t>Optum</a:t>
            </a:r>
            <a:r>
              <a:rPr lang="en-US" dirty="0"/>
              <a:t> Research </a:t>
            </a:r>
            <a:r>
              <a:rPr lang="en-US" dirty="0" err="1"/>
              <a:t>Datamart</a:t>
            </a:r>
            <a:r>
              <a:rPr lang="en-US" dirty="0"/>
              <a:t> from January 1, 2006 to December 31, 2011, which includes data on patients with commercial insurance plans through UnitedHealth, as well as patients with a Medicare supplement plan. </a:t>
            </a:r>
          </a:p>
          <a:p>
            <a:r>
              <a:rPr lang="en-US" dirty="0"/>
              <a:t>Initiation was defined as a patient’s first </a:t>
            </a:r>
            <a:r>
              <a:rPr lang="en-US" dirty="0" err="1"/>
              <a:t>statin</a:t>
            </a:r>
            <a:r>
              <a:rPr lang="en-US" dirty="0"/>
              <a:t> fill with continuous enrollment in UnitedHealth and no </a:t>
            </a:r>
            <a:r>
              <a:rPr lang="en-US" dirty="0" err="1"/>
              <a:t>statin</a:t>
            </a:r>
            <a:r>
              <a:rPr lang="en-US" dirty="0"/>
              <a:t> use during the 365days prior.</a:t>
            </a:r>
          </a:p>
          <a:p>
            <a:r>
              <a:rPr lang="en-US" dirty="0"/>
              <a:t>Patients were followed for medication use beginning on the day of initiation (the index date) and were </a:t>
            </a:r>
            <a:r>
              <a:rPr lang="en-US" b="1" dirty="0"/>
              <a:t>required to have at least 360days of available follow-up in order to ensure complete assessment of medication use during this period</a:t>
            </a:r>
            <a:r>
              <a:rPr lang="en-US" dirty="0"/>
              <a:t>. Any additional follow-up beyond this period, up to a maximum of 725days, was used for assessment of cardiovascular outcomes (Web Figure 1). In order to limit the scope of the population under study as well as the size of the study sample, we excluded patients if they received any prescriptions by mail during the medication assessment period, if they had a </a:t>
            </a:r>
            <a:r>
              <a:rPr lang="en-US" dirty="0" err="1"/>
              <a:t>statin</a:t>
            </a:r>
            <a:r>
              <a:rPr lang="en-US" dirty="0"/>
              <a:t> combination drug as their index </a:t>
            </a:r>
            <a:r>
              <a:rPr lang="en-US" dirty="0" err="1"/>
              <a:t>statin</a:t>
            </a:r>
            <a:r>
              <a:rPr lang="en-US" dirty="0"/>
              <a:t> fill, or if they were not between the ages of 35 and 64 on the index date.</a:t>
            </a:r>
          </a:p>
          <a:p>
            <a:r>
              <a:rPr lang="en-US" dirty="0"/>
              <a:t>For each patient in the cohort, </a:t>
            </a:r>
            <a:r>
              <a:rPr lang="en-US" b="1" dirty="0"/>
              <a:t>we created a “supply diary” indicating whether medication was available on each day during the 360days of adherence assessment</a:t>
            </a:r>
            <a:r>
              <a:rPr lang="en-US" dirty="0"/>
              <a:t>.</a:t>
            </a:r>
          </a:p>
          <a:p>
            <a:r>
              <a:rPr lang="en-US" dirty="0"/>
              <a:t>After the adherence assessment period, beginning at 361days after </a:t>
            </a:r>
            <a:r>
              <a:rPr lang="en-US" dirty="0" err="1"/>
              <a:t>statin</a:t>
            </a:r>
            <a:r>
              <a:rPr lang="en-US" dirty="0"/>
              <a:t> initiation, patients were followed for a combined cardiovascular outcome, defined as the first hospitalization for an acute coronary event, revascularization, a </a:t>
            </a:r>
            <a:r>
              <a:rPr lang="en-US" dirty="0" err="1"/>
              <a:t>cerebrovascular</a:t>
            </a:r>
            <a:r>
              <a:rPr lang="en-US" dirty="0"/>
              <a:t> event, or heart failure. Outcome algorithms, defined using ICD-9 codes, are given in Web Table 1. Time until event was recorded as days since the end of the adherence assessment period. Follow-up for outcomes was restricted to the first 365days after the adherence assessment period, in order to ensure that we were only capturing clinical events that were proximal to the measurement of medication use.</a:t>
            </a:r>
          </a:p>
          <a:p>
            <a:r>
              <a:rPr lang="en-US" dirty="0"/>
              <a:t>Our cohort consisted of 519842 </a:t>
            </a:r>
            <a:r>
              <a:rPr lang="en-US" dirty="0" err="1"/>
              <a:t>statin</a:t>
            </a:r>
            <a:r>
              <a:rPr lang="en-US" dirty="0"/>
              <a:t> initiators, including 8777 patients (1.7%) that experienced a cardiovascular event during the outcome follow-up period. </a:t>
            </a:r>
          </a:p>
          <a:p>
            <a:endParaRPr lang="en-US" dirty="0"/>
          </a:p>
          <a:p>
            <a:r>
              <a:rPr lang="en-US" dirty="0"/>
              <a:t>Trajectory groups may ultimately be </a:t>
            </a:r>
            <a:r>
              <a:rPr lang="en-US" b="1" dirty="0"/>
              <a:t>stronger predictors of clinical events </a:t>
            </a:r>
            <a:r>
              <a:rPr lang="en-US" dirty="0"/>
              <a:t>because they additionally distinguish among different types of nonadherence behavior, rather than simply quantifying adherence level. This classification of unique behaviors may be </a:t>
            </a:r>
            <a:r>
              <a:rPr lang="en-US" b="1" dirty="0"/>
              <a:t>more relevant for targeting interventions </a:t>
            </a:r>
            <a:r>
              <a:rPr lang="en-US" dirty="0"/>
              <a:t>to patients with </a:t>
            </a:r>
            <a:r>
              <a:rPr lang="en-US" dirty="0" err="1"/>
              <a:t>specificadherence</a:t>
            </a:r>
            <a:r>
              <a:rPr lang="en-US" dirty="0"/>
              <a:t> difficulties.</a:t>
            </a:r>
          </a:p>
          <a:p>
            <a:endParaRPr lang="en-GB" dirty="0"/>
          </a:p>
        </p:txBody>
      </p:sp>
      <p:sp>
        <p:nvSpPr>
          <p:cNvPr id="4" name="Espace réservé du numéro de diapositive 3"/>
          <p:cNvSpPr>
            <a:spLocks noGrp="1"/>
          </p:cNvSpPr>
          <p:nvPr>
            <p:ph type="sldNum" sz="quarter" idx="10"/>
          </p:nvPr>
        </p:nvSpPr>
        <p:spPr/>
        <p:txBody>
          <a:bodyPr/>
          <a:lstStyle/>
          <a:p>
            <a:fld id="{9B56778F-772A-4728-A287-B1C1B3AA9D50}" type="slidenum">
              <a:rPr lang="fr-CH" smtClean="0"/>
              <a:pPr/>
              <a:t>3</a:t>
            </a:fld>
            <a:endParaRPr lang="fr-CH"/>
          </a:p>
        </p:txBody>
      </p:sp>
    </p:spTree>
    <p:extLst>
      <p:ext uri="{BB962C8B-B14F-4D97-AF65-F5344CB8AC3E}">
        <p14:creationId xmlns:p14="http://schemas.microsoft.com/office/powerpoint/2010/main" val="3788035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solidFill>
                  <a:srgbClr val="C00000"/>
                </a:solidFill>
                <a:latin typeface="Arial" panose="020B0604020202020204" pitchFamily="34" charset="0"/>
                <a:cs typeface="Arial" panose="020B0604020202020204" pitchFamily="34" charset="0"/>
              </a:rPr>
              <a:t>Jan 2016: </a:t>
            </a:r>
          </a:p>
          <a:p>
            <a:r>
              <a:rPr lang="fr-CH" sz="1200" dirty="0" err="1">
                <a:solidFill>
                  <a:srgbClr val="C00000"/>
                </a:solidFill>
                <a:latin typeface="Arial" panose="020B0604020202020204" pitchFamily="34" charset="0"/>
                <a:cs typeface="Arial" panose="020B0604020202020204" pitchFamily="34" charset="0"/>
              </a:rPr>
              <a:t>renal</a:t>
            </a:r>
            <a:r>
              <a:rPr lang="fr-CH" sz="1200" dirty="0">
                <a:solidFill>
                  <a:srgbClr val="C00000"/>
                </a:solidFill>
                <a:latin typeface="Arial" panose="020B0604020202020204" pitchFamily="34" charset="0"/>
                <a:cs typeface="Arial" panose="020B0604020202020204" pitchFamily="34" charset="0"/>
              </a:rPr>
              <a:t> </a:t>
            </a:r>
            <a:r>
              <a:rPr lang="fr-CH" sz="1200" dirty="0" err="1">
                <a:solidFill>
                  <a:srgbClr val="C00000"/>
                </a:solidFill>
                <a:latin typeface="Arial" panose="020B0604020202020204" pitchFamily="34" charset="0"/>
                <a:cs typeface="Arial" panose="020B0604020202020204" pitchFamily="34" charset="0"/>
              </a:rPr>
              <a:t>denervation</a:t>
            </a:r>
            <a:endParaRPr lang="fr-CH" sz="1200" dirty="0">
              <a:solidFill>
                <a:srgbClr val="C00000"/>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73533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16269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New Medicines Service</a:t>
            </a:r>
          </a:p>
          <a:p>
            <a:endParaRPr lang="en-US" dirty="0"/>
          </a:p>
          <a:p>
            <a:pPr marL="342900" lvl="0" indent="-342900" algn="just">
              <a:buFont typeface="Symbol" panose="05050102010706020507" pitchFamily="18" charset="2"/>
              <a:buChar char=""/>
            </a:pPr>
            <a:r>
              <a:rPr lang="en-AU" sz="1200" b="0" dirty="0">
                <a:effectLst/>
                <a:latin typeface="Palatino Linotype" panose="02040502050505030304" pitchFamily="18" charset="0"/>
                <a:ea typeface="Calibri" panose="020F0502020204030204" pitchFamily="34" charset="0"/>
                <a:cs typeface="Arial" panose="020B0604020202020204" pitchFamily="34" charset="0"/>
              </a:rPr>
              <a:t>To give you a little background into the development of the myCare Start project. </a:t>
            </a:r>
          </a:p>
          <a:p>
            <a:pPr marL="342900" lvl="0" indent="-342900" algn="just">
              <a:buFont typeface="Symbol" panose="05050102010706020507" pitchFamily="18" charset="2"/>
              <a:buChar char=""/>
            </a:pPr>
            <a:endParaRPr lang="en-AU" sz="1200" b="0" dirty="0">
              <a:effectLst/>
              <a:latin typeface="Palatino Linotype" panose="0204050205050503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AU" sz="1200" b="0" dirty="0">
                <a:effectLst/>
                <a:latin typeface="Palatino Linotype" panose="02040502050505030304" pitchFamily="18" charset="0"/>
                <a:ea typeface="Calibri" panose="020F0502020204030204" pitchFamily="34" charset="0"/>
                <a:cs typeface="Arial" panose="020B0604020202020204" pitchFamily="34" charset="0"/>
              </a:rPr>
              <a:t>In the UK, the use of community pharmacy led health services to improve initiation adherence showed promise. The created a service was called the New Medicines Service (NMS). The NMS forms the basis of the myCare Start service in Switzerland.</a:t>
            </a:r>
          </a:p>
          <a:p>
            <a:pPr marL="342900" lvl="0" indent="-342900" algn="just">
              <a:buFont typeface="Symbol" panose="05050102010706020507" pitchFamily="18" charset="2"/>
              <a:buChar char=""/>
            </a:pPr>
            <a:endParaRPr lang="en-AU" sz="1200" b="1" dirty="0">
              <a:solidFill>
                <a:schemeClr val="tx1">
                  <a:lumMod val="75000"/>
                  <a:lumOff val="25000"/>
                </a:schemeClr>
              </a:solidFill>
              <a:effectLst/>
              <a:latin typeface="Palatino Linotype" panose="0204050205050503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solidFill>
                  <a:schemeClr val="tx1">
                    <a:lumMod val="75000"/>
                    <a:lumOff val="25000"/>
                  </a:schemeClr>
                </a:solidFill>
                <a:latin typeface="Poppins Light" panose="00000400000000000000" pitchFamily="2" charset="0"/>
                <a:cs typeface="Poppins Light" panose="00000400000000000000" pitchFamily="2" charset="0"/>
              </a:rPr>
              <a:t>The service includes 2x10 min interview between patient &amp; pharmacists during the first 5 weeks of treatment. The first session occurs within 1-2 weeks and the second occurs at the 3-5 week time point. </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dirty="0">
              <a:solidFill>
                <a:schemeClr val="tx1">
                  <a:lumMod val="75000"/>
                  <a:lumOff val="25000"/>
                </a:schemeClr>
              </a:solidFill>
              <a:latin typeface="Poppins Light" panose="00000400000000000000" pitchFamily="2" charset="0"/>
              <a:cs typeface="Poppins Light" panose="000004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dirty="0">
                <a:solidFill>
                  <a:prstClr val="black"/>
                </a:solidFill>
                <a:latin typeface="Avenir Light" panose="020B0402020203020204" pitchFamily="34" charset="77"/>
                <a:ea typeface="Times New Roman" panose="02020603050405020304" pitchFamily="18" charset="0"/>
                <a:cs typeface="Arial" panose="020B0604020202020204" pitchFamily="34" charset="0"/>
              </a:rPr>
              <a:t>Sessions may be conducted face-to-face, via phone or videoconference.</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dirty="0">
              <a:solidFill>
                <a:schemeClr val="tx1">
                  <a:lumMod val="75000"/>
                  <a:lumOff val="25000"/>
                </a:schemeClr>
              </a:solidFill>
              <a:latin typeface="Poppins Light" panose="00000400000000000000" pitchFamily="2" charset="0"/>
              <a:cs typeface="Poppins Light" panose="000004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solidFill>
                  <a:schemeClr val="tx1">
                    <a:lumMod val="75000"/>
                    <a:lumOff val="25000"/>
                  </a:schemeClr>
                </a:solidFill>
                <a:latin typeface="Poppins Light" panose="00000400000000000000" pitchFamily="2" charset="0"/>
                <a:cs typeface="Poppins Light" panose="00000400000000000000" pitchFamily="2" charset="0"/>
              </a:rPr>
              <a:t>It targets </a:t>
            </a:r>
            <a:r>
              <a:rPr lang="de-CH" sz="1200" dirty="0">
                <a:solidFill>
                  <a:prstClr val="black"/>
                </a:solidFill>
                <a:latin typeface="Avenir Light" panose="020B0402020203020204" pitchFamily="34" charset="77"/>
                <a:cs typeface="Arial" panose="020B0604020202020204" pitchFamily="34" charset="0"/>
              </a:rPr>
              <a:t>c</a:t>
            </a:r>
            <a:r>
              <a:rPr lang="de-CH" dirty="0">
                <a:solidFill>
                  <a:prstClr val="black"/>
                </a:solidFill>
                <a:latin typeface="Avenir Light" panose="020B0402020203020204" pitchFamily="34" charset="77"/>
                <a:cs typeface="Arial" panose="020B0604020202020204" pitchFamily="34" charset="0"/>
              </a:rPr>
              <a:t>hronically ill patients </a:t>
            </a:r>
            <a:r>
              <a:rPr lang="de-CH" dirty="0" err="1">
                <a:solidFill>
                  <a:prstClr val="black"/>
                </a:solidFill>
                <a:latin typeface="Avenir Light" panose="020B0402020203020204" pitchFamily="34" charset="77"/>
                <a:cs typeface="Arial" panose="020B0604020202020204" pitchFamily="34" charset="0"/>
              </a:rPr>
              <a:t>with</a:t>
            </a:r>
            <a:r>
              <a:rPr lang="de-CH" dirty="0">
                <a:solidFill>
                  <a:prstClr val="black"/>
                </a:solidFill>
                <a:latin typeface="Avenir Light" panose="020B0402020203020204" pitchFamily="34" charset="77"/>
                <a:cs typeface="Arial" panose="020B0604020202020204" pitchFamily="34" charset="0"/>
              </a:rPr>
              <a:t> a </a:t>
            </a:r>
            <a:r>
              <a:rPr lang="de-CH" dirty="0" err="1">
                <a:solidFill>
                  <a:prstClr val="black"/>
                </a:solidFill>
                <a:latin typeface="Avenir Light" panose="020B0402020203020204" pitchFamily="34" charset="77"/>
                <a:cs typeface="Arial" panose="020B0604020202020204" pitchFamily="34" charset="0"/>
              </a:rPr>
              <a:t>first</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prescription</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for</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their</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chronic</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disease</a:t>
            </a:r>
            <a:r>
              <a:rPr lang="de-CH" dirty="0">
                <a:solidFill>
                  <a:prstClr val="black"/>
                </a:solidFill>
                <a:latin typeface="Avenir Light" panose="020B0402020203020204" pitchFamily="34" charset="77"/>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AU" sz="1200" b="1" dirty="0">
              <a:effectLst/>
              <a:latin typeface="Palatino Linotype" panose="0204050205050503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AU" sz="1200" b="0" dirty="0">
                <a:effectLst/>
                <a:latin typeface="Palatino Linotype" panose="02040502050505030304" pitchFamily="18" charset="0"/>
                <a:ea typeface="Calibri" panose="020F0502020204030204" pitchFamily="34" charset="0"/>
                <a:cs typeface="Arial" panose="020B0604020202020204" pitchFamily="34" charset="0"/>
              </a:rPr>
              <a:t>The New Medicine Service was </a:t>
            </a:r>
            <a:r>
              <a:rPr lang="en-AU" sz="1200" dirty="0">
                <a:effectLst/>
                <a:latin typeface="Palatino Linotype" panose="02040502050505030304" pitchFamily="18" charset="0"/>
                <a:ea typeface="Calibri" panose="020F0502020204030204" pitchFamily="34" charset="0"/>
                <a:cs typeface="Arial" panose="020B0604020202020204" pitchFamily="34" charset="0"/>
              </a:rPr>
              <a:t>shown to improve patient adherence and deliver cost savings to the health system.</a:t>
            </a:r>
          </a:p>
          <a:p>
            <a:pPr marL="342900" lvl="0" indent="-342900" algn="just">
              <a:buFont typeface="Symbol" panose="05050102010706020507" pitchFamily="18" charset="2"/>
              <a:buChar char=""/>
            </a:pPr>
            <a:endParaRPr lang="en-AU" sz="1200" dirty="0">
              <a:effectLst/>
              <a:latin typeface="Palatino Linotype" panose="0204050205050503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endParaRPr lang="en-AU" sz="1200" dirty="0">
              <a:effectLst/>
              <a:latin typeface="Palatino Linotype" panose="02040502050505030304" pitchFamily="18" charset="0"/>
              <a:ea typeface="Calibri" panose="020F0502020204030204" pitchFamily="34" charset="0"/>
              <a:cs typeface="Arial" panose="020B0604020202020204" pitchFamily="34" charset="0"/>
            </a:endParaRPr>
          </a:p>
          <a:p>
            <a:pPr marL="0" lvl="0" indent="0" algn="just">
              <a:buFont typeface="Symbol" panose="05050102010706020507" pitchFamily="18" charset="2"/>
              <a:buNone/>
            </a:pPr>
            <a:r>
              <a:rPr lang="en-AU" sz="1200" b="1" u="sng" dirty="0">
                <a:effectLst/>
                <a:latin typeface="Palatino Linotype" panose="02040502050505030304" pitchFamily="18" charset="0"/>
                <a:ea typeface="Calibri" panose="020F0502020204030204" pitchFamily="34" charset="0"/>
                <a:cs typeface="Arial" panose="020B0604020202020204" pitchFamily="34" charset="0"/>
              </a:rPr>
              <a:t>Extra information:</a:t>
            </a:r>
          </a:p>
          <a:p>
            <a:pPr marL="0" lvl="0" indent="0" algn="just">
              <a:buFont typeface="Symbol" panose="05050102010706020507" pitchFamily="18" charset="2"/>
              <a:buNone/>
            </a:pPr>
            <a:r>
              <a:rPr lang="en-AU" sz="1200" dirty="0">
                <a:effectLst/>
                <a:latin typeface="Palatino Linotype" panose="02040502050505030304" pitchFamily="18" charset="0"/>
                <a:ea typeface="Calibri" panose="020F0502020204030204" pitchFamily="34" charset="0"/>
                <a:cs typeface="Arial" panose="020B0604020202020204" pitchFamily="34" charset="0"/>
              </a:rPr>
              <a:t>The consultations cover the following:</a:t>
            </a:r>
          </a:p>
          <a:p>
            <a:pPr marL="0" algn="l" rtl="0" eaLnBrk="1" fontAlgn="t" latinLnBrk="0" hangingPunct="1">
              <a:lnSpc>
                <a:spcPct val="150000"/>
              </a:lnSpc>
              <a:spcBef>
                <a:spcPts val="0"/>
              </a:spcBef>
              <a:spcAft>
                <a:spcPts val="0"/>
              </a:spcAft>
            </a:pPr>
            <a:r>
              <a:rPr lang="en-GB" sz="1800" b="0" i="1" u="none" strike="noStrike" kern="1200" dirty="0">
                <a:solidFill>
                  <a:srgbClr val="C95B40"/>
                </a:solidFill>
                <a:effectLst/>
                <a:latin typeface="Poppins Bold" panose="020B0604020202020204" charset="0"/>
                <a:cs typeface="Poppins Bold" panose="020B0604020202020204" charset="0"/>
              </a:rPr>
              <a:t>Knowledge, Information and context</a:t>
            </a:r>
            <a:endParaRPr lang="en-CH" sz="1800" b="0" i="1"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Assess patient understanding of their treatment and their information needs (Indication, dose, frequency and device/form technique).</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Administration of consumer information</a:t>
            </a:r>
            <a:endParaRPr lang="en-CH"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GB" sz="1800" b="0" i="1" u="none" strike="noStrike" kern="1200" dirty="0">
                <a:solidFill>
                  <a:srgbClr val="C95B40"/>
                </a:solidFill>
                <a:effectLst/>
                <a:latin typeface="Poppins Bold" panose="020B0604020202020204" charset="0"/>
                <a:cs typeface="Poppins Bold" panose="020B0604020202020204" charset="0"/>
              </a:rPr>
              <a:t>Motivation for treatment</a:t>
            </a:r>
            <a:endParaRPr lang="en-CH" sz="1800" b="0" i="1"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Assess motivation to begin treatment and if the patient has commenced treatment.</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Determine patient's expectations of treatment efficacy.</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Identify barriers to commencing treatment.</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Assist patient to find solutions to these barriers</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Identify facilitating factors and reinforce them.</a:t>
            </a:r>
            <a:endParaRPr lang="en-CH"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GB" sz="1800" b="0" i="1" u="none" strike="noStrike" kern="1200" dirty="0">
                <a:solidFill>
                  <a:srgbClr val="C95B40"/>
                </a:solidFill>
                <a:effectLst/>
                <a:latin typeface="Poppins Bold" panose="020B0604020202020204" charset="0"/>
                <a:cs typeface="Poppins Bold" panose="020B0604020202020204" charset="0"/>
              </a:rPr>
              <a:t>Self-management skills</a:t>
            </a:r>
            <a:endParaRPr lang="en-CH" sz="1800" b="0" i="1"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Determine if the patient is experiencing problems or difficulties with the new treatment (e.g., organizational, physical, environmental, personal, social,...)</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Determine if doses have been missed.</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Determine what technical and human resources are available to support patient self-management and address challenges or needs.</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Device technique training</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Assist patient to find solutions to self-management barriers (reminders, scheduling, webster packing)</a:t>
            </a:r>
            <a:endParaRPr lang="en-CH"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GB" sz="1800" b="0" i="1" u="none" strike="noStrike" kern="1200" dirty="0">
                <a:solidFill>
                  <a:srgbClr val="C95B40"/>
                </a:solidFill>
                <a:effectLst/>
                <a:latin typeface="Poppins Bold" panose="020B0604020202020204" charset="0"/>
                <a:cs typeface="Poppins Bold" panose="020B0604020202020204" charset="0"/>
              </a:rPr>
              <a:t>Symptoms and side effects</a:t>
            </a:r>
            <a:endParaRPr lang="en-CH" sz="1800" b="0" i="1"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Determine if the patient is experiencing any unwanted sight effects, what is the impact on the patient's life and how they are being addressed. </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Refer to GP if needed.</a:t>
            </a:r>
            <a:endParaRPr lang="en-CH"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GB" sz="1800" b="0" i="1" u="none" strike="noStrike" kern="1200" dirty="0">
                <a:solidFill>
                  <a:srgbClr val="C95B40"/>
                </a:solidFill>
                <a:effectLst/>
                <a:latin typeface="Poppins Bold" panose="020B0604020202020204" charset="0"/>
                <a:cs typeface="Poppins Bold" panose="020B0604020202020204" charset="0"/>
              </a:rPr>
              <a:t>Goal setting and follow up</a:t>
            </a:r>
            <a:endParaRPr lang="en-CH" sz="1800" b="0" i="1"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Set self-management goals with patient</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Follow up of goal setting.</a:t>
            </a:r>
            <a:endParaRPr lang="en-CH"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800" b="0" i="0" u="none" strike="noStrike" kern="1200" dirty="0">
                <a:solidFill>
                  <a:srgbClr val="404040"/>
                </a:solidFill>
                <a:effectLst/>
                <a:latin typeface="Poppins Light" panose="00000400000000000000" pitchFamily="2" charset="0"/>
                <a:cs typeface="Poppins Light" panose="00000400000000000000" pitchFamily="2" charset="0"/>
              </a:rPr>
              <a:t>Follow up of pending issues.</a:t>
            </a:r>
            <a:endParaRPr lang="en-CH" sz="1800" b="0" i="0" u="none" strike="noStrike" dirty="0">
              <a:effectLst/>
              <a:latin typeface="Arial" panose="020B0604020202020204" pitchFamily="34" charset="0"/>
            </a:endParaRPr>
          </a:p>
          <a:p>
            <a:pPr marL="0" lvl="0" indent="0" algn="just">
              <a:buFont typeface="Symbol" panose="05050102010706020507" pitchFamily="18" charset="2"/>
              <a:buNone/>
            </a:pPr>
            <a:endParaRPr lang="en-AU" sz="1200" dirty="0">
              <a:effectLst/>
              <a:latin typeface="Palatino Linotype" panose="0204050205050503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endParaRPr lang="en-AU" sz="1200" dirty="0">
              <a:effectLst/>
              <a:latin typeface="Palatino Linotype" panose="02040502050505030304" pitchFamily="18" charset="0"/>
              <a:ea typeface="Calibri" panose="020F0502020204030204" pitchFamily="34" charset="0"/>
              <a:cs typeface="Arial" panose="020B0604020202020204" pitchFamily="34" charset="0"/>
            </a:endParaRPr>
          </a:p>
          <a:p>
            <a:pPr marL="181240" indent="-181240">
              <a:buFont typeface="Arial" panose="020B0604020202020204" pitchFamily="34" charset="0"/>
              <a:buChar char="•"/>
            </a:pPr>
            <a:endParaRPr lang="en-AU" sz="1200" dirty="0">
              <a:latin typeface="Times New Roman" panose="02020603050405020304" pitchFamily="18" charset="0"/>
              <a:ea typeface="Times New Roman" panose="02020603050405020304" pitchFamily="18" charset="0"/>
            </a:endParaRPr>
          </a:p>
          <a:p>
            <a:endParaRPr lang="en-US"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A0753-489D-4C47-A8EB-FEADC2D5C6D3}"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57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Recherche </a:t>
            </a:r>
            <a:r>
              <a:rPr lang="en-US" b="1" u="sng" dirty="0" err="1"/>
              <a:t>soutenue</a:t>
            </a:r>
            <a:r>
              <a:rPr lang="en-US" b="1" u="sng" dirty="0"/>
              <a:t> par le fonds national de la recherche, la commission </a:t>
            </a:r>
            <a:r>
              <a:rPr lang="en-US" b="1" u="sng" dirty="0" err="1"/>
              <a:t>fédérale</a:t>
            </a:r>
            <a:r>
              <a:rPr lang="en-US" b="1" u="sng" dirty="0"/>
              <a:t> de la </a:t>
            </a:r>
            <a:r>
              <a:rPr lang="en-US" b="1" u="sng" dirty="0" err="1"/>
              <a:t>qualité</a:t>
            </a:r>
            <a:r>
              <a:rPr lang="en-US" b="1" u="sng" dirty="0"/>
              <a:t> et pharmaSuisse, </a:t>
            </a:r>
            <a:r>
              <a:rPr lang="en-US" b="1" u="sng" dirty="0" err="1"/>
              <a:t>l’association</a:t>
            </a:r>
            <a:r>
              <a:rPr lang="en-US" b="1" u="sng" dirty="0"/>
              <a:t> </a:t>
            </a:r>
            <a:r>
              <a:rPr lang="en-US" b="1" u="sng" dirty="0" err="1"/>
              <a:t>suisse</a:t>
            </a:r>
            <a:r>
              <a:rPr lang="en-US" b="1" u="sng" dirty="0"/>
              <a:t> des </a:t>
            </a:r>
            <a:r>
              <a:rPr lang="en-US" b="1" u="sng" dirty="0" err="1"/>
              <a:t>pharmaciens</a:t>
            </a:r>
            <a:r>
              <a:rPr lang="en-US" b="1" u="sng" dirty="0"/>
              <a:t>.</a:t>
            </a:r>
          </a:p>
          <a:p>
            <a:endParaRPr lang="en-US" b="1" u="sng" dirty="0"/>
          </a:p>
          <a:p>
            <a:endParaRPr lang="en-US" b="1" u="sng" dirty="0"/>
          </a:p>
          <a:p>
            <a:endParaRPr lang="en-US" b="1" u="sng" dirty="0"/>
          </a:p>
          <a:p>
            <a:r>
              <a:rPr lang="en-US" b="1" u="sng" dirty="0"/>
              <a:t>The New Medicines Service</a:t>
            </a:r>
          </a:p>
          <a:p>
            <a:endParaRPr lang="en-US" dirty="0"/>
          </a:p>
          <a:p>
            <a:pPr marL="342900" lvl="0" indent="-342900" algn="just">
              <a:buFont typeface="Symbol" panose="05050102010706020507" pitchFamily="18" charset="2"/>
              <a:buChar char=""/>
            </a:pPr>
            <a:r>
              <a:rPr lang="en-AU" sz="1200" b="0" dirty="0">
                <a:effectLst/>
                <a:latin typeface="Palatino Linotype" panose="02040502050505030304" pitchFamily="18" charset="0"/>
                <a:ea typeface="Calibri" panose="020F0502020204030204" pitchFamily="34" charset="0"/>
                <a:cs typeface="Arial" panose="020B0604020202020204" pitchFamily="34" charset="0"/>
              </a:rPr>
              <a:t>To give you a little background into the development of the myCare Start project. </a:t>
            </a:r>
          </a:p>
          <a:p>
            <a:pPr marL="342900" lvl="0" indent="-342900" algn="just">
              <a:buFont typeface="Symbol" panose="05050102010706020507" pitchFamily="18" charset="2"/>
              <a:buChar char=""/>
            </a:pPr>
            <a:endParaRPr lang="en-AU" sz="1200" b="0" dirty="0">
              <a:effectLst/>
              <a:latin typeface="Palatino Linotype" panose="0204050205050503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AU" sz="1200" b="0" dirty="0">
                <a:effectLst/>
                <a:latin typeface="Palatino Linotype" panose="02040502050505030304" pitchFamily="18" charset="0"/>
                <a:ea typeface="Calibri" panose="020F0502020204030204" pitchFamily="34" charset="0"/>
                <a:cs typeface="Arial" panose="020B0604020202020204" pitchFamily="34" charset="0"/>
              </a:rPr>
              <a:t>In the UK, the use of community pharmacy led health services to improve initiation adherence showed promise. The created a service was called the New Medicines Service (NMS). The NMS forms the basis of the myCare Start service in Switzerland.</a:t>
            </a:r>
          </a:p>
          <a:p>
            <a:pPr marL="342900" lvl="0" indent="-342900" algn="just">
              <a:buFont typeface="Symbol" panose="05050102010706020507" pitchFamily="18" charset="2"/>
              <a:buChar char=""/>
            </a:pPr>
            <a:endParaRPr lang="en-AU" sz="1200" b="1" dirty="0">
              <a:solidFill>
                <a:schemeClr val="tx1">
                  <a:lumMod val="75000"/>
                  <a:lumOff val="25000"/>
                </a:schemeClr>
              </a:solidFill>
              <a:effectLst/>
              <a:latin typeface="Palatino Linotype" panose="0204050205050503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solidFill>
                  <a:schemeClr val="tx1">
                    <a:lumMod val="75000"/>
                    <a:lumOff val="25000"/>
                  </a:schemeClr>
                </a:solidFill>
                <a:latin typeface="Poppins Light" panose="00000400000000000000" pitchFamily="2" charset="0"/>
                <a:cs typeface="Poppins Light" panose="00000400000000000000" pitchFamily="2" charset="0"/>
              </a:rPr>
              <a:t>The service includes 2x10 min interview between patient &amp; pharmacists during the first 5 weeks of treatment. The first session occurs within 1-2 weeks and the second occurs at the 3-5 week time point. </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dirty="0">
              <a:solidFill>
                <a:schemeClr val="tx1">
                  <a:lumMod val="75000"/>
                  <a:lumOff val="25000"/>
                </a:schemeClr>
              </a:solidFill>
              <a:latin typeface="Poppins Light" panose="00000400000000000000" pitchFamily="2" charset="0"/>
              <a:cs typeface="Poppins Light" panose="000004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dirty="0">
                <a:solidFill>
                  <a:prstClr val="black"/>
                </a:solidFill>
                <a:latin typeface="Avenir Light" panose="020B0402020203020204" pitchFamily="34" charset="77"/>
                <a:ea typeface="Times New Roman" panose="02020603050405020304" pitchFamily="18" charset="0"/>
                <a:cs typeface="Arial" panose="020B0604020202020204" pitchFamily="34" charset="0"/>
              </a:rPr>
              <a:t>Sessions may be conducted face-to-face, via phone or videoconference.</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dirty="0">
              <a:solidFill>
                <a:schemeClr val="tx1">
                  <a:lumMod val="75000"/>
                  <a:lumOff val="25000"/>
                </a:schemeClr>
              </a:solidFill>
              <a:latin typeface="Poppins Light" panose="00000400000000000000" pitchFamily="2" charset="0"/>
              <a:cs typeface="Poppins Light" panose="000004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solidFill>
                  <a:schemeClr val="tx1">
                    <a:lumMod val="75000"/>
                    <a:lumOff val="25000"/>
                  </a:schemeClr>
                </a:solidFill>
                <a:latin typeface="Poppins Light" panose="00000400000000000000" pitchFamily="2" charset="0"/>
                <a:cs typeface="Poppins Light" panose="00000400000000000000" pitchFamily="2" charset="0"/>
              </a:rPr>
              <a:t>It targets </a:t>
            </a:r>
            <a:r>
              <a:rPr lang="de-CH" sz="1200" dirty="0">
                <a:solidFill>
                  <a:prstClr val="black"/>
                </a:solidFill>
                <a:latin typeface="Avenir Light" panose="020B0402020203020204" pitchFamily="34" charset="77"/>
                <a:cs typeface="Arial" panose="020B0604020202020204" pitchFamily="34" charset="0"/>
              </a:rPr>
              <a:t>c</a:t>
            </a:r>
            <a:r>
              <a:rPr lang="de-CH" dirty="0">
                <a:solidFill>
                  <a:prstClr val="black"/>
                </a:solidFill>
                <a:latin typeface="Avenir Light" panose="020B0402020203020204" pitchFamily="34" charset="77"/>
                <a:cs typeface="Arial" panose="020B0604020202020204" pitchFamily="34" charset="0"/>
              </a:rPr>
              <a:t>hronically ill patients </a:t>
            </a:r>
            <a:r>
              <a:rPr lang="de-CH" dirty="0" err="1">
                <a:solidFill>
                  <a:prstClr val="black"/>
                </a:solidFill>
                <a:latin typeface="Avenir Light" panose="020B0402020203020204" pitchFamily="34" charset="77"/>
                <a:cs typeface="Arial" panose="020B0604020202020204" pitchFamily="34" charset="0"/>
              </a:rPr>
              <a:t>with</a:t>
            </a:r>
            <a:r>
              <a:rPr lang="de-CH" dirty="0">
                <a:solidFill>
                  <a:prstClr val="black"/>
                </a:solidFill>
                <a:latin typeface="Avenir Light" panose="020B0402020203020204" pitchFamily="34" charset="77"/>
                <a:cs typeface="Arial" panose="020B0604020202020204" pitchFamily="34" charset="0"/>
              </a:rPr>
              <a:t> a </a:t>
            </a:r>
            <a:r>
              <a:rPr lang="de-CH" dirty="0" err="1">
                <a:solidFill>
                  <a:prstClr val="black"/>
                </a:solidFill>
                <a:latin typeface="Avenir Light" panose="020B0402020203020204" pitchFamily="34" charset="77"/>
                <a:cs typeface="Arial" panose="020B0604020202020204" pitchFamily="34" charset="0"/>
              </a:rPr>
              <a:t>first</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prescription</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for</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their</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chronic</a:t>
            </a:r>
            <a:r>
              <a:rPr lang="de-CH" dirty="0">
                <a:solidFill>
                  <a:prstClr val="black"/>
                </a:solidFill>
                <a:latin typeface="Avenir Light" panose="020B0402020203020204" pitchFamily="34" charset="77"/>
                <a:cs typeface="Arial" panose="020B0604020202020204" pitchFamily="34" charset="0"/>
              </a:rPr>
              <a:t> </a:t>
            </a:r>
            <a:r>
              <a:rPr lang="de-CH" dirty="0" err="1">
                <a:solidFill>
                  <a:prstClr val="black"/>
                </a:solidFill>
                <a:latin typeface="Avenir Light" panose="020B0402020203020204" pitchFamily="34" charset="77"/>
                <a:cs typeface="Arial" panose="020B0604020202020204" pitchFamily="34" charset="0"/>
              </a:rPr>
              <a:t>disease</a:t>
            </a:r>
            <a:r>
              <a:rPr lang="de-CH" dirty="0">
                <a:solidFill>
                  <a:prstClr val="black"/>
                </a:solidFill>
                <a:latin typeface="Avenir Light" panose="020B0402020203020204" pitchFamily="34" charset="77"/>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AU" sz="1200" b="1" dirty="0">
              <a:effectLst/>
              <a:latin typeface="Palatino Linotype" panose="0204050205050503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AU" sz="1200" b="0" dirty="0">
                <a:effectLst/>
                <a:latin typeface="Palatino Linotype" panose="02040502050505030304" pitchFamily="18" charset="0"/>
                <a:ea typeface="Calibri" panose="020F0502020204030204" pitchFamily="34" charset="0"/>
                <a:cs typeface="Arial" panose="020B0604020202020204" pitchFamily="34" charset="0"/>
              </a:rPr>
              <a:t>The New Medicine Service was </a:t>
            </a:r>
            <a:r>
              <a:rPr lang="en-AU" sz="1200" dirty="0">
                <a:effectLst/>
                <a:latin typeface="Palatino Linotype" panose="02040502050505030304" pitchFamily="18" charset="0"/>
                <a:ea typeface="Calibri" panose="020F0502020204030204" pitchFamily="34" charset="0"/>
                <a:cs typeface="Arial" panose="020B0604020202020204" pitchFamily="34" charset="0"/>
              </a:rPr>
              <a:t>shown to improve patient adherence and deliver cost savings to the health system.</a:t>
            </a:r>
          </a:p>
          <a:p>
            <a:pPr marL="342900" lvl="0" indent="-342900" algn="just">
              <a:buFont typeface="Symbol" panose="05050102010706020507" pitchFamily="18" charset="2"/>
              <a:buChar char=""/>
            </a:pPr>
            <a:endParaRPr lang="en-AU" sz="1200" dirty="0">
              <a:effectLst/>
              <a:latin typeface="Palatino Linotype" panose="0204050205050503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endParaRPr lang="en-AU" sz="1200" dirty="0">
              <a:effectLst/>
              <a:latin typeface="Palatino Linotype" panose="02040502050505030304" pitchFamily="18" charset="0"/>
              <a:ea typeface="Calibri" panose="020F0502020204030204" pitchFamily="34" charset="0"/>
              <a:cs typeface="Arial" panose="020B0604020202020204" pitchFamily="34" charset="0"/>
            </a:endParaRPr>
          </a:p>
          <a:p>
            <a:pPr marL="0" lvl="0" indent="0" algn="just">
              <a:buFont typeface="Symbol" panose="05050102010706020507" pitchFamily="18" charset="2"/>
              <a:buNone/>
            </a:pPr>
            <a:endParaRPr lang="en-AU" sz="1200" dirty="0">
              <a:effectLst/>
              <a:latin typeface="Palatino Linotype" panose="0204050205050503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endParaRPr lang="en-AU" sz="1200" dirty="0">
              <a:effectLst/>
              <a:latin typeface="Palatino Linotype" panose="02040502050505030304" pitchFamily="18" charset="0"/>
              <a:ea typeface="Calibri" panose="020F0502020204030204" pitchFamily="34" charset="0"/>
              <a:cs typeface="Arial" panose="020B0604020202020204" pitchFamily="34" charset="0"/>
            </a:endParaRPr>
          </a:p>
          <a:p>
            <a:pPr marL="181240" indent="-181240">
              <a:buFont typeface="Arial" panose="020B0604020202020204" pitchFamily="34" charset="0"/>
              <a:buChar char="•"/>
            </a:pPr>
            <a:endParaRPr lang="en-AU" sz="1200" dirty="0">
              <a:latin typeface="Times New Roman" panose="02020603050405020304" pitchFamily="18" charset="0"/>
              <a:ea typeface="Times New Roman" panose="02020603050405020304" pitchFamily="18" charset="0"/>
            </a:endParaRPr>
          </a:p>
          <a:p>
            <a:endParaRPr lang="en-US"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A0753-489D-4C47-A8EB-FEADC2D5C6D3}"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98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200" b="0" kern="1200" baseline="0" dirty="0" err="1">
                <a:solidFill>
                  <a:schemeClr val="tx1"/>
                </a:solidFill>
                <a:latin typeface="+mn-lt"/>
                <a:ea typeface="+mn-ea"/>
                <a:cs typeface="+mn-cs"/>
              </a:rPr>
              <a:t>Costs</a:t>
            </a:r>
            <a:r>
              <a:rPr lang="fr-CH" sz="1200" b="0" kern="1200" baseline="0" dirty="0">
                <a:solidFill>
                  <a:schemeClr val="tx1"/>
                </a:solidFill>
                <a:latin typeface="+mn-lt"/>
                <a:ea typeface="+mn-ea"/>
                <a:cs typeface="+mn-cs"/>
              </a:rPr>
              <a:t>, </a:t>
            </a:r>
            <a:r>
              <a:rPr lang="fr-CH" sz="1200" b="0" kern="1200" baseline="0" dirty="0" err="1">
                <a:solidFill>
                  <a:schemeClr val="tx1"/>
                </a:solidFill>
                <a:latin typeface="+mn-lt"/>
                <a:ea typeface="+mn-ea"/>
                <a:cs typeface="+mn-cs"/>
              </a:rPr>
              <a:t>significant</a:t>
            </a:r>
            <a:r>
              <a:rPr lang="fr-CH" sz="1200" b="0" kern="1200" baseline="0" dirty="0">
                <a:solidFill>
                  <a:schemeClr val="tx1"/>
                </a:solidFill>
                <a:latin typeface="+mn-lt"/>
                <a:ea typeface="+mn-ea"/>
                <a:cs typeface="+mn-cs"/>
              </a:rPr>
              <a:t> adverse </a:t>
            </a:r>
            <a:r>
              <a:rPr lang="fr-CH" sz="1200" b="0" kern="1200" baseline="0" dirty="0" err="1">
                <a:solidFill>
                  <a:schemeClr val="tx1"/>
                </a:solidFill>
                <a:latin typeface="+mn-lt"/>
                <a:ea typeface="+mn-ea"/>
                <a:cs typeface="+mn-cs"/>
              </a:rPr>
              <a:t>effects</a:t>
            </a:r>
            <a:r>
              <a:rPr lang="fr-CH" sz="1200" b="0" kern="1200" baseline="0" dirty="0">
                <a:solidFill>
                  <a:schemeClr val="tx1"/>
                </a:solidFill>
                <a:latin typeface="+mn-lt"/>
                <a:ea typeface="+mn-ea"/>
                <a:cs typeface="+mn-cs"/>
              </a:rPr>
              <a:t> and </a:t>
            </a:r>
            <a:r>
              <a:rPr lang="fr-CH" sz="1200" b="0" kern="1200" baseline="0" dirty="0" err="1">
                <a:solidFill>
                  <a:schemeClr val="tx1"/>
                </a:solidFill>
                <a:latin typeface="+mn-lt"/>
                <a:ea typeface="+mn-ea"/>
                <a:cs typeface="+mn-cs"/>
              </a:rPr>
              <a:t>narrow</a:t>
            </a:r>
            <a:r>
              <a:rPr lang="fr-CH" sz="1200" b="0" kern="1200" baseline="0" dirty="0">
                <a:solidFill>
                  <a:schemeClr val="tx1"/>
                </a:solidFill>
                <a:latin typeface="+mn-lt"/>
                <a:ea typeface="+mn-ea"/>
                <a:cs typeface="+mn-cs"/>
              </a:rPr>
              <a:t> </a:t>
            </a:r>
            <a:r>
              <a:rPr lang="fr-CH" sz="1200" b="0" kern="1200" baseline="0" dirty="0" err="1">
                <a:solidFill>
                  <a:schemeClr val="tx1"/>
                </a:solidFill>
                <a:latin typeface="+mn-lt"/>
                <a:ea typeface="+mn-ea"/>
                <a:cs typeface="+mn-cs"/>
              </a:rPr>
              <a:t>therapeutic</a:t>
            </a:r>
            <a:r>
              <a:rPr lang="fr-CH" sz="1200" b="0" kern="1200" baseline="0" dirty="0">
                <a:solidFill>
                  <a:schemeClr val="tx1"/>
                </a:solidFill>
                <a:latin typeface="+mn-lt"/>
                <a:ea typeface="+mn-ea"/>
                <a:cs typeface="+mn-cs"/>
              </a:rPr>
              <a:t> </a:t>
            </a:r>
            <a:r>
              <a:rPr lang="fr-CH" sz="1200" b="0" kern="1200" baseline="0" dirty="0" err="1">
                <a:solidFill>
                  <a:schemeClr val="tx1"/>
                </a:solidFill>
                <a:latin typeface="+mn-lt"/>
                <a:ea typeface="+mn-ea"/>
                <a:cs typeface="+mn-cs"/>
              </a:rPr>
              <a:t>windows</a:t>
            </a:r>
            <a:endParaRPr lang="fr-CH" sz="1200" b="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70C0"/>
                </a:solidFill>
                <a:latin typeface="Arial" pitchFamily="34" charset="0"/>
                <a:cs typeface="Arial" pitchFamily="34" charset="0"/>
              </a:rPr>
              <a:t>Research in </a:t>
            </a:r>
            <a:r>
              <a:rPr lang="fr-FR" sz="1200" dirty="0" err="1">
                <a:solidFill>
                  <a:srgbClr val="0070C0"/>
                </a:solidFill>
                <a:latin typeface="Arial" pitchFamily="34" charset="0"/>
                <a:cs typeface="Arial" pitchFamily="34" charset="0"/>
              </a:rPr>
              <a:t>medication</a:t>
            </a:r>
            <a:r>
              <a:rPr lang="fr-FR" sz="1200" dirty="0">
                <a:solidFill>
                  <a:srgbClr val="0070C0"/>
                </a:solidFill>
                <a:latin typeface="Arial" pitchFamily="34" charset="0"/>
                <a:cs typeface="Arial" pitchFamily="34" charset="0"/>
              </a:rPr>
              <a:t> </a:t>
            </a:r>
            <a:r>
              <a:rPr lang="fr-FR" sz="1200" dirty="0" err="1">
                <a:solidFill>
                  <a:srgbClr val="0070C0"/>
                </a:solidFill>
                <a:latin typeface="Arial" pitchFamily="34" charset="0"/>
                <a:cs typeface="Arial" pitchFamily="34" charset="0"/>
              </a:rPr>
              <a:t>adherence</a:t>
            </a:r>
            <a:r>
              <a:rPr lang="fr-FR" sz="1200" dirty="0">
                <a:solidFill>
                  <a:srgbClr val="0070C0"/>
                </a:solidFill>
                <a:latin typeface="Arial" pitchFamily="34" charset="0"/>
                <a:cs typeface="Arial" pitchFamily="34" charset="0"/>
              </a:rPr>
              <a:t> </a:t>
            </a:r>
            <a:r>
              <a:rPr lang="fr-FR" sz="1200" dirty="0" err="1">
                <a:latin typeface="Arial" pitchFamily="34" charset="0"/>
                <a:cs typeface="Arial" pitchFamily="34" charset="0"/>
              </a:rPr>
              <a:t>will</a:t>
            </a:r>
            <a:r>
              <a:rPr lang="fr-FR" sz="1200" dirty="0">
                <a:latin typeface="Arial" pitchFamily="34" charset="0"/>
                <a:cs typeface="Arial" pitchFamily="34" charset="0"/>
              </a:rPr>
              <a:t> help </a:t>
            </a:r>
            <a:r>
              <a:rPr lang="fr-FR" sz="1200" dirty="0" err="1">
                <a:latin typeface="Arial" pitchFamily="34" charset="0"/>
                <a:cs typeface="Arial" pitchFamily="34" charset="0"/>
              </a:rPr>
              <a:t>rethink</a:t>
            </a:r>
            <a:r>
              <a:rPr lang="fr-FR" sz="1200" dirty="0">
                <a:latin typeface="Arial" pitchFamily="34" charset="0"/>
                <a:cs typeface="Arial" pitchFamily="34" charset="0"/>
              </a:rPr>
              <a:t> </a:t>
            </a:r>
            <a:r>
              <a:rPr lang="fr-FR" sz="1200" dirty="0" err="1">
                <a:latin typeface="Arial" pitchFamily="34" charset="0"/>
                <a:cs typeface="Arial" pitchFamily="34" charset="0"/>
              </a:rPr>
              <a:t>our</a:t>
            </a:r>
            <a:r>
              <a:rPr lang="fr-FR" sz="1200" dirty="0">
                <a:latin typeface="Arial" pitchFamily="34" charset="0"/>
                <a:cs typeface="Arial" pitchFamily="34" charset="0"/>
              </a:rPr>
              <a:t> </a:t>
            </a:r>
            <a:r>
              <a:rPr lang="fr-FR" sz="1200" dirty="0" err="1">
                <a:latin typeface="Arial" pitchFamily="34" charset="0"/>
                <a:cs typeface="Arial" pitchFamily="34" charset="0"/>
              </a:rPr>
              <a:t>outpatient</a:t>
            </a:r>
            <a:r>
              <a:rPr lang="fr-FR" sz="1200" dirty="0">
                <a:latin typeface="Arial" pitchFamily="34" charset="0"/>
                <a:cs typeface="Arial" pitchFamily="34" charset="0"/>
              </a:rPr>
              <a:t> </a:t>
            </a:r>
            <a:r>
              <a:rPr lang="fr-FR" sz="1200" dirty="0" err="1">
                <a:latin typeface="Arial" pitchFamily="34" charset="0"/>
                <a:cs typeface="Arial" pitchFamily="34" charset="0"/>
              </a:rPr>
              <a:t>healthcare</a:t>
            </a:r>
            <a:r>
              <a:rPr lang="fr-FR" sz="1200" dirty="0">
                <a:latin typeface="Arial" pitchFamily="34" charset="0"/>
                <a:cs typeface="Arial" pitchFamily="34" charset="0"/>
              </a:rPr>
              <a:t> system and </a:t>
            </a:r>
            <a:r>
              <a:rPr lang="fr-FR" sz="1200" dirty="0" err="1">
                <a:solidFill>
                  <a:srgbClr val="0070C0"/>
                </a:solidFill>
                <a:latin typeface="Arial" pitchFamily="34" charset="0"/>
                <a:cs typeface="Arial" pitchFamily="34" charset="0"/>
              </a:rPr>
              <a:t>implementation</a:t>
            </a:r>
            <a:r>
              <a:rPr lang="fr-FR" sz="1200" dirty="0">
                <a:solidFill>
                  <a:srgbClr val="0070C0"/>
                </a:solidFill>
                <a:latin typeface="Arial" pitchFamily="34" charset="0"/>
                <a:cs typeface="Arial" pitchFamily="34" charset="0"/>
              </a:rPr>
              <a:t> sciences </a:t>
            </a:r>
            <a:r>
              <a:rPr lang="fr-FR" sz="1200" dirty="0">
                <a:latin typeface="Arial" pitchFamily="34" charset="0"/>
                <a:cs typeface="Arial" pitchFamily="34" charset="0"/>
              </a:rPr>
              <a:t>help translate </a:t>
            </a:r>
            <a:r>
              <a:rPr lang="fr-FR" sz="1200" dirty="0" err="1">
                <a:latin typeface="Arial" pitchFamily="34" charset="0"/>
                <a:cs typeface="Arial" pitchFamily="34" charset="0"/>
              </a:rPr>
              <a:t>research</a:t>
            </a:r>
            <a:r>
              <a:rPr lang="fr-FR" sz="1200" dirty="0">
                <a:latin typeface="Arial" pitchFamily="34" charset="0"/>
                <a:cs typeface="Arial" pitchFamily="34" charset="0"/>
              </a:rPr>
              <a:t> </a:t>
            </a:r>
            <a:r>
              <a:rPr lang="fr-FR" sz="1200" dirty="0" err="1">
                <a:latin typeface="Arial" pitchFamily="34" charset="0"/>
                <a:cs typeface="Arial" pitchFamily="34" charset="0"/>
              </a:rPr>
              <a:t>into</a:t>
            </a:r>
            <a:r>
              <a:rPr lang="fr-FR" sz="1200" dirty="0">
                <a:latin typeface="Arial" pitchFamily="34" charset="0"/>
                <a:cs typeface="Arial" pitchFamily="34" charset="0"/>
              </a:rPr>
              <a:t> practice</a:t>
            </a:r>
          </a:p>
          <a:p>
            <a:endParaRPr lang="fr-CH" sz="1200" b="0"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B56778F-772A-4728-A287-B1C1B3AA9D50}" type="slidenum">
              <a:rPr lang="fr-CH" smtClean="0"/>
              <a:pPr/>
              <a:t>37</a:t>
            </a:fld>
            <a:endParaRPr lang="fr-CH"/>
          </a:p>
        </p:txBody>
      </p:sp>
    </p:spTree>
    <p:extLst>
      <p:ext uri="{BB962C8B-B14F-4D97-AF65-F5344CB8AC3E}">
        <p14:creationId xmlns:p14="http://schemas.microsoft.com/office/powerpoint/2010/main" val="2727773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754749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200" dirty="0"/>
              <a:t>Quadrithérapie à base de   </a:t>
            </a:r>
            <a:r>
              <a:rPr lang="fr-CH" sz="1200" dirty="0" err="1"/>
              <a:t>spironolactone</a:t>
            </a:r>
            <a:r>
              <a:rPr lang="fr-CH" sz="1200" dirty="0"/>
              <a:t> </a:t>
            </a:r>
          </a:p>
          <a:p>
            <a:r>
              <a:rPr lang="fr-CH" sz="1200" dirty="0"/>
              <a:t>Ses valeurs de tension artérielle demeurent élevées ….</a:t>
            </a:r>
          </a:p>
          <a:p>
            <a:r>
              <a:rPr lang="fr-CH" sz="1200" dirty="0"/>
              <a:t>Elle rejoint la consultation d’adhésion (</a:t>
            </a:r>
            <a:r>
              <a:rPr lang="fr-CH" sz="1200" dirty="0" err="1"/>
              <a:t>nov</a:t>
            </a:r>
            <a:r>
              <a:rPr lang="fr-CH" sz="1200" dirty="0"/>
              <a:t> 2014)</a:t>
            </a:r>
          </a:p>
          <a:p>
            <a:r>
              <a:rPr lang="fr-CH" sz="1200" dirty="0"/>
              <a:t>Jan 2016: dénervation rénale</a:t>
            </a:r>
          </a:p>
          <a:p>
            <a:r>
              <a:rPr lang="fr-CH" sz="1200" dirty="0"/>
              <a:t>Dépression</a:t>
            </a:r>
          </a:p>
          <a:p>
            <a:endParaRPr lang="fr-CH" dirty="0"/>
          </a:p>
        </p:txBody>
      </p:sp>
      <p:sp>
        <p:nvSpPr>
          <p:cNvPr id="4" name="Espace réservé du numéro de diapositive 3"/>
          <p:cNvSpPr>
            <a:spLocks noGrp="1"/>
          </p:cNvSpPr>
          <p:nvPr>
            <p:ph type="sldNum" sz="quarter" idx="10"/>
          </p:nvPr>
        </p:nvSpPr>
        <p:spPr/>
        <p:txBody>
          <a:bodyPr/>
          <a:lstStyle/>
          <a:p>
            <a:fld id="{9B56778F-772A-4728-A287-B1C1B3AA9D50}" type="slidenum">
              <a:rPr lang="fr-CH" smtClean="0"/>
              <a:pPr/>
              <a:t>40</a:t>
            </a:fld>
            <a:endParaRPr lang="fr-CH"/>
          </a:p>
        </p:txBody>
      </p:sp>
    </p:spTree>
    <p:extLst>
      <p:ext uri="{BB962C8B-B14F-4D97-AF65-F5344CB8AC3E}">
        <p14:creationId xmlns:p14="http://schemas.microsoft.com/office/powerpoint/2010/main" val="756530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solidFill>
                  <a:srgbClr val="C00000"/>
                </a:solidFill>
                <a:latin typeface="Arial" panose="020B0604020202020204" pitchFamily="34" charset="0"/>
                <a:cs typeface="Arial" panose="020B0604020202020204" pitchFamily="34" charset="0"/>
              </a:rPr>
              <a:t>Jan 2016: </a:t>
            </a:r>
          </a:p>
          <a:p>
            <a:r>
              <a:rPr lang="fr-CH" sz="1200" dirty="0" err="1">
                <a:solidFill>
                  <a:srgbClr val="C00000"/>
                </a:solidFill>
                <a:latin typeface="Arial" panose="020B0604020202020204" pitchFamily="34" charset="0"/>
                <a:cs typeface="Arial" panose="020B0604020202020204" pitchFamily="34" charset="0"/>
              </a:rPr>
              <a:t>renal</a:t>
            </a:r>
            <a:r>
              <a:rPr lang="fr-CH" sz="1200" dirty="0">
                <a:solidFill>
                  <a:srgbClr val="C00000"/>
                </a:solidFill>
                <a:latin typeface="Arial" panose="020B0604020202020204" pitchFamily="34" charset="0"/>
                <a:cs typeface="Arial" panose="020B0604020202020204" pitchFamily="34" charset="0"/>
              </a:rPr>
              <a:t> </a:t>
            </a:r>
            <a:r>
              <a:rPr lang="fr-CH" sz="1200" dirty="0" err="1">
                <a:solidFill>
                  <a:srgbClr val="C00000"/>
                </a:solidFill>
                <a:latin typeface="Arial" panose="020B0604020202020204" pitchFamily="34" charset="0"/>
                <a:cs typeface="Arial" panose="020B0604020202020204" pitchFamily="34" charset="0"/>
              </a:rPr>
              <a:t>denervation</a:t>
            </a:r>
            <a:endParaRPr lang="fr-CH" sz="1200" dirty="0">
              <a:solidFill>
                <a:srgbClr val="C00000"/>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7074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80% des coûts directs des maladies sont imputables aux 2,2 millions de patients atteints de maladies chroniques en Suisse. Un patient chronique qui se tient à la prescription de son médecin génère en moyenne une dépense de 10 000 francs par an. Pour un patient chronique qui n’adhère pas à son traitement, le coût est multiplié par quatre.</a:t>
            </a:r>
          </a:p>
        </p:txBody>
      </p:sp>
    </p:spTree>
    <p:extLst>
      <p:ext uri="{BB962C8B-B14F-4D97-AF65-F5344CB8AC3E}">
        <p14:creationId xmlns:p14="http://schemas.microsoft.com/office/powerpoint/2010/main" val="189080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L’adhesion</a:t>
            </a:r>
            <a:r>
              <a:rPr lang="en-GB" dirty="0"/>
              <a:t>, dimension facile à </a:t>
            </a:r>
            <a:r>
              <a:rPr lang="en-GB" dirty="0" err="1"/>
              <a:t>négliger</a:t>
            </a:r>
            <a:r>
              <a:rPr lang="en-GB" dirty="0"/>
              <a:t>, car nous </a:t>
            </a:r>
            <a:r>
              <a:rPr lang="en-GB" dirty="0" err="1"/>
              <a:t>avons</a:t>
            </a:r>
            <a:r>
              <a:rPr lang="en-GB" dirty="0"/>
              <a:t> </a:t>
            </a:r>
            <a:r>
              <a:rPr lang="en-GB" dirty="0" err="1"/>
              <a:t>tous</a:t>
            </a:r>
            <a:r>
              <a:rPr lang="en-GB" dirty="0"/>
              <a:t> </a:t>
            </a:r>
            <a:r>
              <a:rPr lang="en-GB" dirty="0" err="1"/>
              <a:t>d’autres</a:t>
            </a:r>
            <a:r>
              <a:rPr lang="en-GB" dirty="0"/>
              <a:t> </a:t>
            </a:r>
            <a:r>
              <a:rPr lang="en-GB" dirty="0" err="1"/>
              <a:t>priorités</a:t>
            </a:r>
            <a:r>
              <a:rPr lang="en-GB" dirty="0"/>
              <a:t> ; </a:t>
            </a:r>
            <a:r>
              <a:rPr lang="en-GB" dirty="0" err="1"/>
              <a:t>c’est</a:t>
            </a:r>
            <a:r>
              <a:rPr lang="en-GB" dirty="0"/>
              <a:t> un </a:t>
            </a:r>
            <a:r>
              <a:rPr lang="en-GB" dirty="0" err="1"/>
              <a:t>problème</a:t>
            </a:r>
            <a:r>
              <a:rPr lang="en-GB" dirty="0"/>
              <a:t> de SYSTEME et non un </a:t>
            </a:r>
            <a:r>
              <a:rPr lang="en-GB" dirty="0" err="1"/>
              <a:t>problème</a:t>
            </a:r>
            <a:r>
              <a:rPr lang="en-GB" dirty="0"/>
              <a:t> patient UNIQUEMENT.</a:t>
            </a:r>
          </a:p>
        </p:txBody>
      </p:sp>
    </p:spTree>
    <p:extLst>
      <p:ext uri="{BB962C8B-B14F-4D97-AF65-F5344CB8AC3E}">
        <p14:creationId xmlns:p14="http://schemas.microsoft.com/office/powerpoint/2010/main" val="111569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normAutofit/>
          </a:bodyPr>
          <a:lstStyle/>
          <a:p>
            <a:r>
              <a:rPr lang="fr-CH" dirty="0"/>
              <a:t>Dans l’épisode  du podcast de la Revue Médicale Suisse intitulé: un médicament  pour la vie ! Cécile , une mère de famille de 45 ans témoigne comment à 23 ans elle apprend de son médecin qu’elle souffre d’HTA et qu’elle va devoir prendre un médicament à vie.</a:t>
            </a:r>
          </a:p>
          <a:p>
            <a:r>
              <a:rPr lang="fr-CH" dirty="0"/>
              <a:t>Au début, elle semble ne pas rencontrer de difficultés car elle est convaincue du bénéfice de prendre un médicament comparé aux risques liés aux complications.</a:t>
            </a:r>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7</a:t>
            </a:fld>
            <a:endParaRPr lang="fr-CH"/>
          </a:p>
        </p:txBody>
      </p:sp>
    </p:spTree>
    <p:extLst>
      <p:ext uri="{BB962C8B-B14F-4D97-AF65-F5344CB8AC3E}">
        <p14:creationId xmlns:p14="http://schemas.microsoft.com/office/powerpoint/2010/main" val="208243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404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normAutofit/>
          </a:bodyPr>
          <a:lstStyle/>
          <a:p>
            <a:r>
              <a:rPr lang="fr-CH" dirty="0"/>
              <a:t>Cécile va vivre 2 évènements dans sa vie qui vont l’amener à ce questionner sur les effets indésirables de son traitement.</a:t>
            </a:r>
          </a:p>
          <a:p>
            <a:r>
              <a:rPr lang="fr-CH" dirty="0"/>
              <a:t>D’abord une grossesse…</a:t>
            </a:r>
          </a:p>
        </p:txBody>
      </p:sp>
      <p:sp>
        <p:nvSpPr>
          <p:cNvPr id="4" name="Espace réservé du numéro de diapositive 3"/>
          <p:cNvSpPr>
            <a:spLocks noGrp="1"/>
          </p:cNvSpPr>
          <p:nvPr>
            <p:ph type="sldNum" sz="quarter" idx="10"/>
          </p:nvPr>
        </p:nvSpPr>
        <p:spPr/>
        <p:txBody>
          <a:bodyPr/>
          <a:lstStyle/>
          <a:p>
            <a:fld id="{ABE2646F-78FA-46D3-8DF0-7E83136AB343}" type="slidenum">
              <a:rPr lang="fr-CH" smtClean="0"/>
              <a:pPr/>
              <a:t>9</a:t>
            </a:fld>
            <a:endParaRPr lang="fr-CH"/>
          </a:p>
        </p:txBody>
      </p:sp>
    </p:spTree>
    <p:extLst>
      <p:ext uri="{BB962C8B-B14F-4D97-AF65-F5344CB8AC3E}">
        <p14:creationId xmlns:p14="http://schemas.microsoft.com/office/powerpoint/2010/main" val="225700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Les interventions doivent pouvoir trouver leur place en routine, elles doivent d’adapter au contexte professionnel et aux besoins du patient particulier, elles doivent perdurer dans le temps et accompagner l’auto-gestion du traitement prise à long terme.</a:t>
            </a:r>
          </a:p>
          <a:p>
            <a:endParaRPr lang="fr-CH" dirty="0"/>
          </a:p>
          <a:p>
            <a:r>
              <a:rPr lang="fr-CH" dirty="0"/>
              <a:t>L’adhésion varie d’un patient</a:t>
            </a:r>
            <a:r>
              <a:rPr lang="fr-CH" baseline="0" dirty="0"/>
              <a:t> à l’autre et au sein d’un même patient.</a:t>
            </a:r>
          </a:p>
          <a:p>
            <a:r>
              <a:rPr lang="en-GB" dirty="0"/>
              <a:t>Age </a:t>
            </a:r>
          </a:p>
          <a:p>
            <a:r>
              <a:rPr lang="en-GB" dirty="0"/>
              <a:t>Gender </a:t>
            </a:r>
          </a:p>
          <a:p>
            <a:r>
              <a:rPr lang="en-GB" dirty="0"/>
              <a:t>Ethnicity &amp; culture</a:t>
            </a:r>
          </a:p>
          <a:p>
            <a:r>
              <a:rPr lang="en-GB" dirty="0"/>
              <a:t>Education &amp; health literacy</a:t>
            </a:r>
          </a:p>
          <a:p>
            <a:r>
              <a:rPr lang="en-GB" dirty="0"/>
              <a:t>Health behaviour</a:t>
            </a:r>
          </a:p>
          <a:p>
            <a:r>
              <a:rPr lang="en-GB" dirty="0"/>
              <a:t>Life transitions</a:t>
            </a:r>
          </a:p>
          <a:p>
            <a:endParaRPr lang="fr-CH" baseline="0" dirty="0"/>
          </a:p>
        </p:txBody>
      </p:sp>
      <p:sp>
        <p:nvSpPr>
          <p:cNvPr id="4" name="Espace réservé du numéro de diapositive 3"/>
          <p:cNvSpPr>
            <a:spLocks noGrp="1"/>
          </p:cNvSpPr>
          <p:nvPr>
            <p:ph type="sldNum" sz="quarter" idx="10"/>
          </p:nvPr>
        </p:nvSpPr>
        <p:spPr/>
        <p:txBody>
          <a:bodyPr/>
          <a:lstStyle/>
          <a:p>
            <a:fld id="{AF8F36CE-C013-486B-9E75-CC86E88BF7F6}" type="slidenum">
              <a:rPr lang="fr-CH" smtClean="0"/>
              <a:pPr/>
              <a:t>10</a:t>
            </a:fld>
            <a:endParaRPr lang="fr-CH"/>
          </a:p>
        </p:txBody>
      </p:sp>
    </p:spTree>
    <p:extLst>
      <p:ext uri="{BB962C8B-B14F-4D97-AF65-F5344CB8AC3E}">
        <p14:creationId xmlns:p14="http://schemas.microsoft.com/office/powerpoint/2010/main" val="3478477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1399429" y="1164759"/>
            <a:ext cx="10190769" cy="523220"/>
          </a:xfrm>
        </p:spPr>
        <p:txBody>
          <a:bodyPr/>
          <a:lstStyle>
            <a:lvl1pPr>
              <a:defRPr/>
            </a:lvl1pPr>
          </a:lstStyle>
          <a:p>
            <a:r>
              <a:rPr lang="fr-FR" dirty="0"/>
              <a:t>Cliquez pour modifier le style du titre</a:t>
            </a:r>
          </a:p>
        </p:txBody>
      </p:sp>
      <p:sp>
        <p:nvSpPr>
          <p:cNvPr id="44035" name="Rectangle 3"/>
          <p:cNvSpPr>
            <a:spLocks noGrp="1" noChangeArrowheads="1"/>
          </p:cNvSpPr>
          <p:nvPr>
            <p:ph type="subTitle" idx="1"/>
          </p:nvPr>
        </p:nvSpPr>
        <p:spPr>
          <a:xfrm>
            <a:off x="2064045" y="2852740"/>
            <a:ext cx="8861538" cy="430887"/>
          </a:xfrm>
        </p:spPr>
        <p:txBody>
          <a:bodyPr/>
          <a:lstStyle>
            <a:lvl1pPr marL="0" indent="0" algn="ctr">
              <a:buFontTx/>
              <a:buNone/>
              <a:defRPr>
                <a:latin typeface="Comic Sans MS" pitchFamily="66" charset="0"/>
              </a:defRPr>
            </a:lvl1pPr>
          </a:lstStyle>
          <a:p>
            <a:r>
              <a:rPr lang="fr-FR" dirty="0"/>
              <a:t>Cliquez pour modifier le style des sous-titres du masque</a:t>
            </a:r>
          </a:p>
        </p:txBody>
      </p:sp>
      <p:grpSp>
        <p:nvGrpSpPr>
          <p:cNvPr id="9" name="Groupe 8"/>
          <p:cNvGrpSpPr>
            <a:grpSpLocks noChangeAspect="1"/>
          </p:cNvGrpSpPr>
          <p:nvPr userDrawn="1"/>
        </p:nvGrpSpPr>
        <p:grpSpPr>
          <a:xfrm>
            <a:off x="2085688" y="6101980"/>
            <a:ext cx="8861538" cy="693441"/>
            <a:chOff x="988354" y="5926138"/>
            <a:chExt cx="8241505" cy="793750"/>
          </a:xfrm>
        </p:grpSpPr>
        <p:pic>
          <p:nvPicPr>
            <p:cNvPr id="10" name="Picture 8" descr="lo_unil05_bleu"/>
            <p:cNvPicPr>
              <a:picLocks noChangeAspect="1" noChangeArrowheads="1"/>
            </p:cNvPicPr>
            <p:nvPr userDrawn="1"/>
          </p:nvPicPr>
          <p:blipFill>
            <a:blip r:embed="rId2" cstate="print"/>
            <a:srcRect/>
            <a:stretch>
              <a:fillRect/>
            </a:stretch>
          </p:blipFill>
          <p:spPr bwMode="auto">
            <a:xfrm>
              <a:off x="988354" y="6126434"/>
              <a:ext cx="1217615" cy="393157"/>
            </a:xfrm>
            <a:prstGeom prst="rect">
              <a:avLst/>
            </a:prstGeom>
            <a:noFill/>
            <a:ln w="9525">
              <a:noFill/>
              <a:miter lim="800000"/>
              <a:headEnd/>
              <a:tailEnd/>
            </a:ln>
          </p:spPr>
        </p:pic>
        <p:pic>
          <p:nvPicPr>
            <p:cNvPr id="11" name="Picture 9" descr="logo_ EPGL_C"/>
            <p:cNvPicPr>
              <a:picLocks noChangeAspect="1" noChangeArrowheads="1"/>
            </p:cNvPicPr>
            <p:nvPr userDrawn="1"/>
          </p:nvPicPr>
          <p:blipFill>
            <a:blip r:embed="rId3" cstate="print"/>
            <a:srcRect/>
            <a:stretch>
              <a:fillRect/>
            </a:stretch>
          </p:blipFill>
          <p:spPr bwMode="auto">
            <a:xfrm>
              <a:off x="4251383" y="6130009"/>
              <a:ext cx="1414961" cy="386009"/>
            </a:xfrm>
            <a:prstGeom prst="rect">
              <a:avLst/>
            </a:prstGeom>
            <a:noFill/>
            <a:ln w="9525">
              <a:noFill/>
              <a:miter lim="800000"/>
              <a:headEnd/>
              <a:tailEnd/>
            </a:ln>
          </p:spPr>
        </p:pic>
        <p:pic>
          <p:nvPicPr>
            <p:cNvPr id="12" name="Picture 10" descr="fac_sc_Sec_sc_pharma_50_rvb"/>
            <p:cNvPicPr>
              <a:picLocks noChangeAspect="1" noChangeArrowheads="1"/>
            </p:cNvPicPr>
            <p:nvPr userDrawn="1"/>
          </p:nvPicPr>
          <p:blipFill>
            <a:blip r:embed="rId4" cstate="print"/>
            <a:srcRect/>
            <a:stretch>
              <a:fillRect/>
            </a:stretch>
          </p:blipFill>
          <p:spPr bwMode="auto">
            <a:xfrm>
              <a:off x="7711758" y="5926138"/>
              <a:ext cx="1518101" cy="793750"/>
            </a:xfrm>
            <a:prstGeom prst="rect">
              <a:avLst/>
            </a:prstGeom>
            <a:noFill/>
            <a:ln w="9525">
              <a:noFill/>
              <a:miter lim="800000"/>
              <a:headEnd/>
              <a:tailEnd/>
            </a:ln>
          </p:spPr>
        </p:pic>
      </p:grpSp>
      <p:pic>
        <p:nvPicPr>
          <p:cNvPr id="13"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6200000">
            <a:off x="-2439291" y="2999114"/>
            <a:ext cx="5760000" cy="85977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space réservé du numéro de diapositive 5"/>
          <p:cNvSpPr>
            <a:spLocks noGrp="1"/>
          </p:cNvSpPr>
          <p:nvPr>
            <p:ph type="sldNum" sz="quarter" idx="12"/>
          </p:nvPr>
        </p:nvSpPr>
        <p:spPr>
          <a:xfrm>
            <a:off x="11691934" y="6572272"/>
            <a:ext cx="500066" cy="285728"/>
          </a:xfrm>
          <a:prstGeom prst="rect">
            <a:avLst/>
          </a:prstGeom>
        </p:spPr>
        <p:txBody>
          <a:bodyPr/>
          <a:lstStyle>
            <a:lvl1pPr>
              <a:defRPr sz="1000"/>
            </a:lvl1pPr>
          </a:lstStyle>
          <a:p>
            <a:fld id="{04A3A10D-7D5E-4932-A76F-CD1632FD3D96}"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56386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Tree>
    <p:extLst>
      <p:ext uri="{BB962C8B-B14F-4D97-AF65-F5344CB8AC3E}">
        <p14:creationId xmlns:p14="http://schemas.microsoft.com/office/powerpoint/2010/main" val="368525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0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79597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58123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225843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308689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re et contenu">
    <p:bg>
      <p:bgPr>
        <a:solidFill>
          <a:schemeClr val="bg1"/>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5E3E7A38-3062-BC49-A536-E78E413D7527}"/>
              </a:ext>
            </a:extLst>
          </p:cNvPr>
          <p:cNvSpPr>
            <a:spLocks noGrp="1"/>
          </p:cNvSpPr>
          <p:nvPr>
            <p:ph type="ftr" sz="quarter" idx="11"/>
          </p:nvPr>
        </p:nvSpPr>
        <p:spPr/>
        <p:txBody>
          <a:bodyPr/>
          <a:lstStyle>
            <a:lvl1pPr>
              <a:defRPr/>
            </a:lvl1pPr>
          </a:lstStyle>
          <a:p>
            <a:endParaRPr lang="fr-FR" dirty="0"/>
          </a:p>
        </p:txBody>
      </p:sp>
      <p:sp>
        <p:nvSpPr>
          <p:cNvPr id="9" name="Titre 1">
            <a:extLst>
              <a:ext uri="{FF2B5EF4-FFF2-40B4-BE49-F238E27FC236}">
                <a16:creationId xmlns:a16="http://schemas.microsoft.com/office/drawing/2014/main" id="{6E00134A-FF32-4148-A10E-6EBB70654BE4}"/>
              </a:ext>
            </a:extLst>
          </p:cNvPr>
          <p:cNvSpPr>
            <a:spLocks noGrp="1"/>
          </p:cNvSpPr>
          <p:nvPr>
            <p:ph type="title" hasCustomPrompt="1"/>
          </p:nvPr>
        </p:nvSpPr>
        <p:spPr>
          <a:xfrm>
            <a:off x="1235075" y="748507"/>
            <a:ext cx="10333038" cy="778668"/>
          </a:xfrm>
        </p:spPr>
        <p:txBody>
          <a:bodyPr/>
          <a:lstStyle>
            <a:lvl1pPr>
              <a:defRPr/>
            </a:lvl1pPr>
          </a:lstStyle>
          <a:p>
            <a:r>
              <a:rPr lang="fr-FR" err="1"/>
              <a:t>Title</a:t>
            </a:r>
            <a:r>
              <a:rPr lang="fr-FR"/>
              <a:t> slide in one or </a:t>
            </a:r>
            <a:r>
              <a:rPr lang="fr-FR" err="1"/>
              <a:t>two</a:t>
            </a:r>
            <a:r>
              <a:rPr lang="fr-FR"/>
              <a:t> </a:t>
            </a:r>
            <a:r>
              <a:rPr lang="fr-FR" err="1"/>
              <a:t>lines</a:t>
            </a:r>
            <a:br>
              <a:rPr lang="fr-FR"/>
            </a:br>
            <a:r>
              <a:rPr lang="fr-FR"/>
              <a:t>(Century Gothic 26 pt)</a:t>
            </a:r>
          </a:p>
        </p:txBody>
      </p:sp>
      <p:sp>
        <p:nvSpPr>
          <p:cNvPr id="12" name="Espace réservé du texte 2">
            <a:extLst>
              <a:ext uri="{FF2B5EF4-FFF2-40B4-BE49-F238E27FC236}">
                <a16:creationId xmlns:a16="http://schemas.microsoft.com/office/drawing/2014/main" id="{0B6B17B4-FF07-D449-864A-2C752471F0FC}"/>
              </a:ext>
            </a:extLst>
          </p:cNvPr>
          <p:cNvSpPr>
            <a:spLocks noGrp="1"/>
          </p:cNvSpPr>
          <p:nvPr>
            <p:ph idx="1"/>
          </p:nvPr>
        </p:nvSpPr>
        <p:spPr>
          <a:xfrm>
            <a:off x="1235075" y="1825625"/>
            <a:ext cx="10333038" cy="4037761"/>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20466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9973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1188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2963" y="900000"/>
            <a:ext cx="10633846" cy="1428083"/>
          </a:xfrm>
        </p:spPr>
        <p:txBody>
          <a:bodyPr/>
          <a:lstStyle>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p:cNvSpPr>
            <a:spLocks noGrp="1"/>
          </p:cNvSpPr>
          <p:nvPr>
            <p:ph type="sldNum" sz="quarter" idx="12"/>
          </p:nvPr>
        </p:nvSpPr>
        <p:spPr>
          <a:xfrm>
            <a:off x="11262115" y="6238174"/>
            <a:ext cx="500066" cy="285728"/>
          </a:xfrm>
          <a:prstGeom prst="rect">
            <a:avLst/>
          </a:prstGeom>
        </p:spPr>
        <p:txBody>
          <a:bodyPr/>
          <a:lstStyle>
            <a:lvl1pPr>
              <a:defRPr sz="1000"/>
            </a:lvl1pPr>
          </a:lstStyle>
          <a:p>
            <a:fld id="{04A3A10D-7D5E-4932-A76F-CD1632FD3D96}" type="slidenum">
              <a:rPr lang="en-US" smtClean="0"/>
              <a:pPr/>
              <a:t>‹N°›</a:t>
            </a:fld>
            <a:endParaRPr lang="en-US" dirty="0"/>
          </a:p>
        </p:txBody>
      </p:sp>
      <p:pic>
        <p:nvPicPr>
          <p:cNvPr id="5"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45200"/>
            <a:ext cx="12192000" cy="812800"/>
          </a:xfrm>
          <a:prstGeom prst="rect">
            <a:avLst/>
          </a:prstGeom>
        </p:spPr>
      </p:pic>
      <p:sp>
        <p:nvSpPr>
          <p:cNvPr id="6" name="Titre 5"/>
          <p:cNvSpPr>
            <a:spLocks noGrp="1"/>
          </p:cNvSpPr>
          <p:nvPr>
            <p:ph type="title"/>
          </p:nvPr>
        </p:nvSpPr>
        <p:spPr>
          <a:xfrm>
            <a:off x="712519" y="87668"/>
            <a:ext cx="10899814" cy="707886"/>
          </a:xfrm>
        </p:spPr>
        <p:txBody>
          <a:bodyPr/>
          <a:lstStyle>
            <a:lvl1pPr>
              <a:defRPr sz="4000">
                <a:solidFill>
                  <a:srgbClr val="0070C0"/>
                </a:solidFill>
              </a:defRPr>
            </a:lvl1pPr>
          </a:lstStyle>
          <a:p>
            <a:r>
              <a:rPr lang="fr-FR" dirty="0"/>
              <a:t>Modifiez le style du titre</a:t>
            </a:r>
            <a:endParaRPr lang="fr-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0302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29351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25177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699341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99663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80131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60792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647512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1625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42227" y="149223"/>
            <a:ext cx="10191750" cy="584775"/>
          </a:xfrm>
        </p:spPr>
        <p:txBody>
          <a:bodyPr/>
          <a:lstStyle>
            <a:lvl1pPr>
              <a:defRPr sz="3200" u="none"/>
            </a:lvl1pPr>
          </a:lstStyle>
          <a:p>
            <a:r>
              <a:rPr lang="fr-FR" dirty="0"/>
              <a:t>Cliquez pour modifier le style du titre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17847" y="180000"/>
            <a:ext cx="10191750" cy="523220"/>
          </a:xfrm>
        </p:spPr>
        <p:txBody>
          <a:bodyPr/>
          <a:lstStyle/>
          <a:p>
            <a:r>
              <a:rPr lang="fr-FR"/>
              <a:t>Cliquez pour modifier le style du titre</a:t>
            </a:r>
          </a:p>
        </p:txBody>
      </p:sp>
      <p:sp>
        <p:nvSpPr>
          <p:cNvPr id="3" name="Espace réservé du contenu 2"/>
          <p:cNvSpPr>
            <a:spLocks noGrp="1"/>
          </p:cNvSpPr>
          <p:nvPr>
            <p:ph sz="half" idx="1"/>
          </p:nvPr>
        </p:nvSpPr>
        <p:spPr>
          <a:xfrm>
            <a:off x="1118195" y="900001"/>
            <a:ext cx="5316923" cy="1742015"/>
          </a:xfrm>
        </p:spPr>
        <p:txBody>
          <a:bodyPr/>
          <a:lstStyle>
            <a:lvl1pPr>
              <a:defRPr sz="20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630437" y="900001"/>
            <a:ext cx="5316923" cy="1742015"/>
          </a:xfrm>
        </p:spPr>
        <p:txBody>
          <a:bodyPr/>
          <a:lstStyle>
            <a:lvl1pPr>
              <a:defRPr sz="20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H"/>
          </a:p>
        </p:txBody>
      </p:sp>
    </p:spTree>
    <p:extLst>
      <p:ext uri="{BB962C8B-B14F-4D97-AF65-F5344CB8AC3E}">
        <p14:creationId xmlns:p14="http://schemas.microsoft.com/office/powerpoint/2010/main" val="348922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extLst>
      <p:ext uri="{BB962C8B-B14F-4D97-AF65-F5344CB8AC3E}">
        <p14:creationId xmlns:p14="http://schemas.microsoft.com/office/powerpoint/2010/main" val="367528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32029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359110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2519" y="149223"/>
            <a:ext cx="10899814" cy="584775"/>
          </a:xfrm>
          <a:prstGeom prst="rect">
            <a:avLst/>
          </a:prstGeom>
          <a:ln>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spAutoFit/>
          </a:bodyPr>
          <a:lstStyle/>
          <a:p>
            <a:pPr lvl="0"/>
            <a:r>
              <a:rPr lang="fr-FR" dirty="0"/>
              <a:t>Cliquez pour modifier le style du titre</a:t>
            </a:r>
          </a:p>
        </p:txBody>
      </p:sp>
      <p:sp>
        <p:nvSpPr>
          <p:cNvPr id="1027" name="Rectangle 3"/>
          <p:cNvSpPr>
            <a:spLocks noGrp="1" noChangeArrowheads="1"/>
          </p:cNvSpPr>
          <p:nvPr>
            <p:ph type="body" idx="1"/>
          </p:nvPr>
        </p:nvSpPr>
        <p:spPr bwMode="auto">
          <a:xfrm>
            <a:off x="558143" y="900001"/>
            <a:ext cx="11227738" cy="1495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grpSp>
        <p:nvGrpSpPr>
          <p:cNvPr id="3" name="Groupe 2"/>
          <p:cNvGrpSpPr>
            <a:grpSpLocks noChangeAspect="1"/>
          </p:cNvGrpSpPr>
          <p:nvPr userDrawn="1"/>
        </p:nvGrpSpPr>
        <p:grpSpPr>
          <a:xfrm>
            <a:off x="2085688" y="6093188"/>
            <a:ext cx="8861538" cy="693441"/>
            <a:chOff x="988354" y="5926138"/>
            <a:chExt cx="8241505" cy="793750"/>
          </a:xfrm>
        </p:grpSpPr>
        <p:pic>
          <p:nvPicPr>
            <p:cNvPr id="1030" name="Picture 8" descr="lo_unil05_bleu"/>
            <p:cNvPicPr>
              <a:picLocks noChangeAspect="1" noChangeArrowheads="1"/>
            </p:cNvPicPr>
            <p:nvPr userDrawn="1"/>
          </p:nvPicPr>
          <p:blipFill>
            <a:blip r:embed="rId7" cstate="print"/>
            <a:srcRect/>
            <a:stretch>
              <a:fillRect/>
            </a:stretch>
          </p:blipFill>
          <p:spPr bwMode="auto">
            <a:xfrm>
              <a:off x="988354" y="6126434"/>
              <a:ext cx="1217615" cy="393157"/>
            </a:xfrm>
            <a:prstGeom prst="rect">
              <a:avLst/>
            </a:prstGeom>
            <a:noFill/>
            <a:ln w="9525">
              <a:noFill/>
              <a:miter lim="800000"/>
              <a:headEnd/>
              <a:tailEnd/>
            </a:ln>
          </p:spPr>
        </p:pic>
        <p:pic>
          <p:nvPicPr>
            <p:cNvPr id="1031" name="Picture 9" descr="logo_ EPGL_C"/>
            <p:cNvPicPr>
              <a:picLocks noChangeAspect="1" noChangeArrowheads="1"/>
            </p:cNvPicPr>
            <p:nvPr userDrawn="1"/>
          </p:nvPicPr>
          <p:blipFill>
            <a:blip r:embed="rId8" cstate="print"/>
            <a:srcRect/>
            <a:stretch>
              <a:fillRect/>
            </a:stretch>
          </p:blipFill>
          <p:spPr bwMode="auto">
            <a:xfrm>
              <a:off x="4251383" y="6130009"/>
              <a:ext cx="1414961" cy="386009"/>
            </a:xfrm>
            <a:prstGeom prst="rect">
              <a:avLst/>
            </a:prstGeom>
            <a:noFill/>
            <a:ln w="9525">
              <a:noFill/>
              <a:miter lim="800000"/>
              <a:headEnd/>
              <a:tailEnd/>
            </a:ln>
          </p:spPr>
        </p:pic>
        <p:pic>
          <p:nvPicPr>
            <p:cNvPr id="1032" name="Picture 10" descr="fac_sc_Sec_sc_pharma_50_rvb"/>
            <p:cNvPicPr>
              <a:picLocks noChangeAspect="1" noChangeArrowheads="1"/>
            </p:cNvPicPr>
            <p:nvPr userDrawn="1"/>
          </p:nvPicPr>
          <p:blipFill>
            <a:blip r:embed="rId9" cstate="print"/>
            <a:srcRect/>
            <a:stretch>
              <a:fillRect/>
            </a:stretch>
          </p:blipFill>
          <p:spPr bwMode="auto">
            <a:xfrm>
              <a:off x="7711758" y="5926138"/>
              <a:ext cx="1518101" cy="793750"/>
            </a:xfrm>
            <a:prstGeom prst="rect">
              <a:avLst/>
            </a:prstGeom>
            <a:noFill/>
            <a:ln w="9525">
              <a:noFill/>
              <a:miter lim="800000"/>
              <a:headEnd/>
              <a:tailEnd/>
            </a:ln>
          </p:spPr>
        </p:pic>
      </p:grpSp>
      <p:sp>
        <p:nvSpPr>
          <p:cNvPr id="9" name="Espace réservé du numéro de diapositive 5"/>
          <p:cNvSpPr>
            <a:spLocks noGrp="1"/>
          </p:cNvSpPr>
          <p:nvPr>
            <p:ph type="sldNum" sz="quarter" idx="4"/>
          </p:nvPr>
        </p:nvSpPr>
        <p:spPr>
          <a:xfrm>
            <a:off x="11262115" y="6238174"/>
            <a:ext cx="500066" cy="285728"/>
          </a:xfrm>
          <a:prstGeom prst="rect">
            <a:avLst/>
          </a:prstGeom>
        </p:spPr>
        <p:txBody>
          <a:bodyPr/>
          <a:lstStyle>
            <a:lvl1pPr>
              <a:defRPr sz="1000"/>
            </a:lvl1pPr>
          </a:lstStyle>
          <a:p>
            <a:fld id="{04A3A10D-7D5E-4932-A76F-CD1632FD3D96}" type="slidenum">
              <a:rPr lang="en-US" smtClean="0"/>
              <a:pPr/>
              <a:t>‹N°›</a:t>
            </a:fld>
            <a:endParaRPr lang="en-US" dirty="0"/>
          </a:p>
        </p:txBody>
      </p:sp>
      <p:pic>
        <p:nvPicPr>
          <p:cNvPr id="10"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6054822"/>
            <a:ext cx="12192000" cy="812800"/>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25" r:id="rId5"/>
  </p:sldLayoutIdLst>
  <p:hf hdr="0" ftr="0" dt="0"/>
  <p:txStyles>
    <p:titleStyle>
      <a:lvl1pPr algn="l" rtl="0" eaLnBrk="0" fontAlgn="base" hangingPunct="0">
        <a:spcBef>
          <a:spcPct val="0"/>
        </a:spcBef>
        <a:spcAft>
          <a:spcPct val="0"/>
        </a:spcAft>
        <a:defRPr sz="3200" u="none">
          <a:solidFill>
            <a:srgbClr val="0070C0"/>
          </a:solidFill>
          <a:latin typeface="+mj-lt"/>
          <a:ea typeface="+mj-ea"/>
          <a:cs typeface="+mj-cs"/>
        </a:defRPr>
      </a:lvl1pPr>
      <a:lvl2pPr algn="ctr" rtl="0" eaLnBrk="0" fontAlgn="base" hangingPunct="0">
        <a:spcBef>
          <a:spcPct val="0"/>
        </a:spcBef>
        <a:spcAft>
          <a:spcPct val="0"/>
        </a:spcAft>
        <a:defRPr sz="3200" u="sng">
          <a:solidFill>
            <a:srgbClr val="009966"/>
          </a:solidFill>
          <a:latin typeface="Comic Sans MS" pitchFamily="66" charset="0"/>
        </a:defRPr>
      </a:lvl2pPr>
      <a:lvl3pPr algn="ctr" rtl="0" eaLnBrk="0" fontAlgn="base" hangingPunct="0">
        <a:spcBef>
          <a:spcPct val="0"/>
        </a:spcBef>
        <a:spcAft>
          <a:spcPct val="0"/>
        </a:spcAft>
        <a:defRPr sz="3200" u="sng">
          <a:solidFill>
            <a:srgbClr val="009966"/>
          </a:solidFill>
          <a:latin typeface="Comic Sans MS" pitchFamily="66" charset="0"/>
        </a:defRPr>
      </a:lvl3pPr>
      <a:lvl4pPr algn="ctr" rtl="0" eaLnBrk="0" fontAlgn="base" hangingPunct="0">
        <a:spcBef>
          <a:spcPct val="0"/>
        </a:spcBef>
        <a:spcAft>
          <a:spcPct val="0"/>
        </a:spcAft>
        <a:defRPr sz="3200" u="sng">
          <a:solidFill>
            <a:srgbClr val="009966"/>
          </a:solidFill>
          <a:latin typeface="Comic Sans MS" pitchFamily="66" charset="0"/>
        </a:defRPr>
      </a:lvl4pPr>
      <a:lvl5pPr algn="ctr" rtl="0" eaLnBrk="0" fontAlgn="base" hangingPunct="0">
        <a:spcBef>
          <a:spcPct val="0"/>
        </a:spcBef>
        <a:spcAft>
          <a:spcPct val="0"/>
        </a:spcAft>
        <a:defRPr sz="3200" u="sng">
          <a:solidFill>
            <a:srgbClr val="009966"/>
          </a:solidFill>
          <a:latin typeface="Comic Sans MS" pitchFamily="66" charset="0"/>
        </a:defRPr>
      </a:lvl5pPr>
      <a:lvl6pPr marL="457200" algn="ctr" rtl="0" fontAlgn="base">
        <a:spcBef>
          <a:spcPct val="0"/>
        </a:spcBef>
        <a:spcAft>
          <a:spcPct val="0"/>
        </a:spcAft>
        <a:defRPr sz="3200" u="sng">
          <a:solidFill>
            <a:srgbClr val="009966"/>
          </a:solidFill>
          <a:latin typeface="Comic Sans MS" pitchFamily="66" charset="0"/>
        </a:defRPr>
      </a:lvl6pPr>
      <a:lvl7pPr marL="914400" algn="ctr" rtl="0" fontAlgn="base">
        <a:spcBef>
          <a:spcPct val="0"/>
        </a:spcBef>
        <a:spcAft>
          <a:spcPct val="0"/>
        </a:spcAft>
        <a:defRPr sz="3200" u="sng">
          <a:solidFill>
            <a:srgbClr val="009966"/>
          </a:solidFill>
          <a:latin typeface="Comic Sans MS" pitchFamily="66" charset="0"/>
        </a:defRPr>
      </a:lvl7pPr>
      <a:lvl8pPr marL="1371600" algn="ctr" rtl="0" fontAlgn="base">
        <a:spcBef>
          <a:spcPct val="0"/>
        </a:spcBef>
        <a:spcAft>
          <a:spcPct val="0"/>
        </a:spcAft>
        <a:defRPr sz="3200" u="sng">
          <a:solidFill>
            <a:srgbClr val="009966"/>
          </a:solidFill>
          <a:latin typeface="Comic Sans MS" pitchFamily="66" charset="0"/>
        </a:defRPr>
      </a:lvl8pPr>
      <a:lvl9pPr marL="1828800" algn="ctr" rtl="0" fontAlgn="base">
        <a:spcBef>
          <a:spcPct val="0"/>
        </a:spcBef>
        <a:spcAft>
          <a:spcPct val="0"/>
        </a:spcAft>
        <a:defRPr sz="3200" u="sng">
          <a:solidFill>
            <a:srgbClr val="009966"/>
          </a:solidFill>
          <a:latin typeface="Comic Sans MS" pitchFamily="66" charset="0"/>
        </a:defRPr>
      </a:lvl9pPr>
    </p:titleStyle>
    <p:bodyStyle>
      <a:lvl1pPr marL="342900" indent="-342900" algn="l" rtl="0" eaLnBrk="0" fontAlgn="base" hangingPunct="0">
        <a:spcBef>
          <a:spcPct val="20000"/>
        </a:spcBef>
        <a:spcAft>
          <a:spcPct val="0"/>
        </a:spcAft>
        <a:buChar char="•"/>
        <a:defRPr sz="2400" baseline="0">
          <a:solidFill>
            <a:schemeClr val="tx1"/>
          </a:solidFill>
          <a:latin typeface="+mj-lt"/>
          <a:ea typeface="+mn-ea"/>
          <a:cs typeface="+mn-cs"/>
        </a:defRPr>
      </a:lvl1pPr>
      <a:lvl2pPr marL="742950" indent="-285750" algn="l" rtl="0" eaLnBrk="0" fontAlgn="base" hangingPunct="0">
        <a:spcBef>
          <a:spcPct val="20000"/>
        </a:spcBef>
        <a:spcAft>
          <a:spcPct val="0"/>
        </a:spcAft>
        <a:buChar char="–"/>
        <a:defRPr sz="2000" baseline="0">
          <a:solidFill>
            <a:schemeClr val="tx1"/>
          </a:solidFill>
          <a:latin typeface="+mj-lt"/>
          <a:ea typeface="Verdana" pitchFamily="34" charset="0"/>
          <a:cs typeface="Verdana" pitchFamily="34" charset="0"/>
        </a:defRPr>
      </a:lvl2pPr>
      <a:lvl3pPr marL="1143000" indent="-228600" algn="l" rtl="0" eaLnBrk="0" fontAlgn="base" hangingPunct="0">
        <a:spcBef>
          <a:spcPct val="20000"/>
        </a:spcBef>
        <a:spcAft>
          <a:spcPct val="0"/>
        </a:spcAft>
        <a:buChar char="•"/>
        <a:defRPr sz="1800" baseline="0">
          <a:solidFill>
            <a:schemeClr val="tx1"/>
          </a:solidFill>
          <a:latin typeface="+mj-lt"/>
          <a:ea typeface="Verdana" pitchFamily="34" charset="0"/>
          <a:cs typeface="Verdana" pitchFamily="34" charset="0"/>
        </a:defRPr>
      </a:lvl3pPr>
      <a:lvl4pPr marL="1600200" indent="-228600" algn="l" rtl="0" eaLnBrk="0" fontAlgn="base" hangingPunct="0">
        <a:spcBef>
          <a:spcPct val="20000"/>
        </a:spcBef>
        <a:spcAft>
          <a:spcPct val="0"/>
        </a:spcAft>
        <a:buChar char="–"/>
        <a:defRPr sz="1800" baseline="0">
          <a:solidFill>
            <a:schemeClr val="tx1"/>
          </a:solidFill>
          <a:latin typeface="+mj-lt"/>
          <a:ea typeface="Verdana" pitchFamily="34" charset="0"/>
          <a:cs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CH"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6" name="Espace réservé du numéro de diapositive 5"/>
          <p:cNvSpPr>
            <a:spLocks noGrp="1"/>
          </p:cNvSpPr>
          <p:nvPr>
            <p:ph type="sldNum" sz="quarter" idx="4"/>
          </p:nvPr>
        </p:nvSpPr>
        <p:spPr>
          <a:xfrm>
            <a:off x="11610784" y="6482377"/>
            <a:ext cx="581216" cy="375623"/>
          </a:xfrm>
          <a:prstGeom prst="rect">
            <a:avLst/>
          </a:prstGeom>
        </p:spPr>
        <p:txBody>
          <a:bodyPr vert="horz" lIns="91440" tIns="45720" rIns="91440" bIns="45720" rtlCol="0" anchor="ctr"/>
          <a:lstStyle>
            <a:lvl1pPr algn="r">
              <a:defRPr sz="1200">
                <a:solidFill>
                  <a:schemeClr val="tx1">
                    <a:tint val="75000"/>
                  </a:schemeClr>
                </a:solidFill>
              </a:defRPr>
            </a:lvl1pPr>
          </a:lstStyle>
          <a:p>
            <a:fld id="{DADE71CD-10DE-401A-8300-22BBDD94B61E}" type="slidenum">
              <a:rPr lang="fr-CH" smtClean="0"/>
              <a:t>‹N°›</a:t>
            </a:fld>
            <a:endParaRPr lang="fr-CH"/>
          </a:p>
        </p:txBody>
      </p:sp>
      <p:pic>
        <p:nvPicPr>
          <p:cNvPr id="10" name="Picture 10" descr="fac_sc_Sec_sc_pharma_50_rvb"/>
          <p:cNvPicPr>
            <a:picLocks noChangeAspect="1" noChangeArrowheads="1"/>
          </p:cNvPicPr>
          <p:nvPr userDrawn="1"/>
        </p:nvPicPr>
        <p:blipFill rotWithShape="1">
          <a:blip r:embed="rId14" cstate="print"/>
          <a:srcRect r="5687" b="4914"/>
          <a:stretch/>
        </p:blipFill>
        <p:spPr bwMode="auto">
          <a:xfrm>
            <a:off x="10011666" y="6003748"/>
            <a:ext cx="1539473" cy="764374"/>
          </a:xfrm>
          <a:prstGeom prst="rect">
            <a:avLst/>
          </a:prstGeom>
          <a:noFill/>
          <a:ln w="9525">
            <a:noFill/>
            <a:miter lim="800000"/>
            <a:headEnd/>
            <a:tailEnd/>
          </a:ln>
        </p:spPr>
      </p:pic>
    </p:spTree>
    <p:extLst>
      <p:ext uri="{BB962C8B-B14F-4D97-AF65-F5344CB8AC3E}">
        <p14:creationId xmlns:p14="http://schemas.microsoft.com/office/powerpoint/2010/main" val="274439919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11/30/2023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29241193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9.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png"/><Relationship Id="rId5" Type="http://schemas.openxmlformats.org/officeDocument/2006/relationships/tags" Target="../tags/tag5.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8.png"/><Relationship Id="rId4" Type="http://schemas.openxmlformats.org/officeDocument/2006/relationships/hyperlink" Target="http://www.who.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who.org/"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jpeg"/><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3.png"/><Relationship Id="rId3" Type="http://schemas.openxmlformats.org/officeDocument/2006/relationships/image" Target="../media/image35.jpe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12.jpeg"/><Relationship Id="rId10" Type="http://schemas.openxmlformats.org/officeDocument/2006/relationships/image" Target="../media/image41.svg"/><Relationship Id="rId4" Type="http://schemas.openxmlformats.org/officeDocument/2006/relationships/image" Target="../media/image32.png"/><Relationship Id="rId9" Type="http://schemas.openxmlformats.org/officeDocument/2006/relationships/image" Target="../media/image40.png"/><Relationship Id="rId14"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5.jpe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12.jpeg"/><Relationship Id="rId2" Type="http://schemas.openxmlformats.org/officeDocument/2006/relationships/notesSlide" Target="../notesSlides/notesSlide18.xml"/><Relationship Id="rId16" Type="http://schemas.openxmlformats.org/officeDocument/2006/relationships/image" Target="../media/image34.svg"/><Relationship Id="rId1" Type="http://schemas.openxmlformats.org/officeDocument/2006/relationships/slideLayout" Target="../slideLayouts/slideLayout12.xml"/><Relationship Id="rId6" Type="http://schemas.openxmlformats.org/officeDocument/2006/relationships/image" Target="../media/image45.svg"/><Relationship Id="rId11" Type="http://schemas.openxmlformats.org/officeDocument/2006/relationships/image" Target="../media/image40.png"/><Relationship Id="rId5" Type="http://schemas.openxmlformats.org/officeDocument/2006/relationships/image" Target="../media/image44.png"/><Relationship Id="rId15" Type="http://schemas.openxmlformats.org/officeDocument/2006/relationships/image" Target="../media/image33.png"/><Relationship Id="rId10" Type="http://schemas.openxmlformats.org/officeDocument/2006/relationships/image" Target="../media/image39.svg"/><Relationship Id="rId4" Type="http://schemas.openxmlformats.org/officeDocument/2006/relationships/image" Target="../media/image32.png"/><Relationship Id="rId9" Type="http://schemas.openxmlformats.org/officeDocument/2006/relationships/image" Target="../media/image38.png"/><Relationship Id="rId14" Type="http://schemas.openxmlformats.org/officeDocument/2006/relationships/image" Target="../media/image43.svg"/></Relationships>
</file>

<file path=ppt/slides/_rels/slide2.xml.rels><?xml version="1.0" encoding="UTF-8" standalone="yes"?>
<Relationships xmlns="http://schemas.openxmlformats.org/package/2006/relationships"><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9" Type="http://schemas.openxmlformats.org/officeDocument/2006/relationships/tags" Target="../tags/tag46.xml"/><Relationship Id="rId21" Type="http://schemas.openxmlformats.org/officeDocument/2006/relationships/tags" Target="../tags/tag28.xml"/><Relationship Id="rId34" Type="http://schemas.openxmlformats.org/officeDocument/2006/relationships/tags" Target="../tags/tag41.xml"/><Relationship Id="rId42" Type="http://schemas.openxmlformats.org/officeDocument/2006/relationships/image" Target="../media/image11.png"/><Relationship Id="rId7" Type="http://schemas.openxmlformats.org/officeDocument/2006/relationships/tags" Target="../tags/tag1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41" Type="http://schemas.openxmlformats.org/officeDocument/2006/relationships/notesSlide" Target="../notesSlides/notesSlide2.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37" Type="http://schemas.openxmlformats.org/officeDocument/2006/relationships/tags" Target="../tags/tag44.xml"/><Relationship Id="rId40" Type="http://schemas.openxmlformats.org/officeDocument/2006/relationships/slideLayout" Target="../slideLayouts/slideLayout12.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tags" Target="../tags/tag43.xml"/><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tags" Target="../tags/tag38.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tags" Target="../tags/tag42.xml"/><Relationship Id="rId43" Type="http://schemas.openxmlformats.org/officeDocument/2006/relationships/image" Target="../media/image12.jpeg"/><Relationship Id="rId8" Type="http://schemas.openxmlformats.org/officeDocument/2006/relationships/tags" Target="../tags/tag15.xml"/><Relationship Id="rId3" Type="http://schemas.openxmlformats.org/officeDocument/2006/relationships/tags" Target="../tags/tag10.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tags" Target="../tags/tag40.xml"/><Relationship Id="rId38" Type="http://schemas.openxmlformats.org/officeDocument/2006/relationships/tags" Target="../tags/tag45.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hyperlink" Target="https://www.espacomp.eu/2023/04/11/policy-brief-swiss-priority-setting-on-implementing-medication-adherence-interventions-the-european-enable-cost-actio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2.jpe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2.jpe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image" Target="../media/image70.png"/><Relationship Id="rId3" Type="http://schemas.openxmlformats.org/officeDocument/2006/relationships/tags" Target="../tags/tag88.xml"/><Relationship Id="rId21" Type="http://schemas.openxmlformats.org/officeDocument/2006/relationships/slideLayout" Target="../slideLayouts/slideLayout7.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image" Target="../media/image69.png"/><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tags" Target="../tags/tag105.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image" Target="../media/image68.png"/><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image" Target="../media/image67.png"/><Relationship Id="rId10" Type="http://schemas.openxmlformats.org/officeDocument/2006/relationships/tags" Target="../tags/tag95.xml"/><Relationship Id="rId19" Type="http://schemas.openxmlformats.org/officeDocument/2006/relationships/tags" Target="../tags/tag104.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image" Target="../media/image66.png"/><Relationship Id="rId27"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8.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comments" Target="../comments/comment2.xml"/><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83.pn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gif"/><Relationship Id="rId7"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 Id="rId9" Type="http://schemas.openxmlformats.org/officeDocument/2006/relationships/image" Target="../media/image90.png"/></Relationships>
</file>

<file path=ppt/slides/_rels/slide3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4.gif"/><Relationship Id="rId7"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 Id="rId9"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mailto:marie.schneider@pharma24.swiss" TargetMode="External"/><Relationship Id="rId4" Type="http://schemas.openxmlformats.org/officeDocument/2006/relationships/hyperlink" Target="mailto:marie.schneider@unige.ch"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image" Target="../media/image15.jpeg"/><Relationship Id="rId47" Type="http://schemas.openxmlformats.org/officeDocument/2006/relationships/image" Target="../media/image19.png"/><Relationship Id="rId50" Type="http://schemas.openxmlformats.org/officeDocument/2006/relationships/hyperlink" Target="https://www.espacomp.eu/2023/04/11/policy-brief-swiss-priority-setting-on-implementing-medication-adherence-interventions-the-european-enable-cost-action/" TargetMode="External"/><Relationship Id="rId7" Type="http://schemas.openxmlformats.org/officeDocument/2006/relationships/tags" Target="../tags/tag53.xml"/><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slideLayout" Target="../slideLayouts/slideLayout7.xml"/><Relationship Id="rId45" Type="http://schemas.openxmlformats.org/officeDocument/2006/relationships/image" Target="../media/image18.png"/><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image" Target="../media/image21.pn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image" Target="../media/image17.svg"/><Relationship Id="rId52" Type="http://schemas.openxmlformats.org/officeDocument/2006/relationships/hyperlink" Target="https://www.oecd-ilibrary.org/content/paper/8178962c-en" TargetMode="Externa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image" Target="../media/image16.png"/><Relationship Id="rId48" Type="http://schemas.openxmlformats.org/officeDocument/2006/relationships/image" Target="../media/image20.jpeg"/><Relationship Id="rId8" Type="http://schemas.openxmlformats.org/officeDocument/2006/relationships/tags" Target="../tags/tag54.xml"/><Relationship Id="rId51" Type="http://schemas.openxmlformats.org/officeDocument/2006/relationships/image" Target="../media/image12.jpeg"/><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microsoft.com/office/2007/relationships/hdphoto" Target="../media/hdphoto1.wdp"/><Relationship Id="rId20" Type="http://schemas.openxmlformats.org/officeDocument/2006/relationships/tags" Target="../tags/tag66.xml"/><Relationship Id="rId41" Type="http://schemas.openxmlformats.org/officeDocument/2006/relationships/image" Target="../media/image14.jpeg"/><Relationship Id="rId1" Type="http://schemas.openxmlformats.org/officeDocument/2006/relationships/tags" Target="../tags/tag47.xml"/><Relationship Id="rId6" Type="http://schemas.openxmlformats.org/officeDocument/2006/relationships/tags" Target="../tags/tag52.xml"/></Relationships>
</file>

<file path=ppt/slides/_rels/slide4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99.png"/><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eg"/><Relationship Id="rId5" Type="http://schemas.openxmlformats.org/officeDocument/2006/relationships/image" Target="../media/image2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jpeg"/><Relationship Id="rId5" Type="http://schemas.openxmlformats.org/officeDocument/2006/relationships/image" Target="../media/image2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D39242A-33D7-DBDE-EB32-55A4C534F3CA}"/>
              </a:ext>
            </a:extLst>
          </p:cNvPr>
          <p:cNvSpPr txBox="1"/>
          <p:nvPr>
            <p:custDataLst>
              <p:tags r:id="rId1"/>
            </p:custDataLst>
          </p:nvPr>
        </p:nvSpPr>
        <p:spPr>
          <a:xfrm>
            <a:off x="1017508" y="1881923"/>
            <a:ext cx="9923753" cy="1200329"/>
          </a:xfrm>
          <a:prstGeom prst="rect">
            <a:avLst/>
          </a:prstGeom>
          <a:noFill/>
        </p:spPr>
        <p:txBody>
          <a:bodyPr wrap="square" rtlCol="0">
            <a:spAutoFit/>
          </a:bodyPr>
          <a:lstStyle/>
          <a:p>
            <a:pPr algn="ctr"/>
            <a:r>
              <a:rPr lang="fr-FR" sz="3600" b="1" dirty="0">
                <a:solidFill>
                  <a:srgbClr val="2F528F"/>
                </a:solidFill>
                <a:latin typeface="Arial" panose="020B0604020202020204" pitchFamily="34" charset="0"/>
                <a:ea typeface="+mj-ea"/>
                <a:cs typeface="Arial" panose="020B0604020202020204" pitchFamily="34" charset="0"/>
              </a:rPr>
              <a:t>Adhésion médicamenteuse : </a:t>
            </a:r>
          </a:p>
          <a:p>
            <a:pPr algn="ctr"/>
            <a:r>
              <a:rPr lang="fr-FR" sz="3600" b="1" dirty="0">
                <a:solidFill>
                  <a:srgbClr val="2F528F"/>
                </a:solidFill>
                <a:latin typeface="Arial" panose="020B0604020202020204" pitchFamily="34" charset="0"/>
                <a:ea typeface="+mj-ea"/>
                <a:cs typeface="Arial" panose="020B0604020202020204" pitchFamily="34" charset="0"/>
              </a:rPr>
              <a:t>prise en charge interprofessionnelle</a:t>
            </a:r>
          </a:p>
        </p:txBody>
      </p:sp>
      <p:cxnSp>
        <p:nvCxnSpPr>
          <p:cNvPr id="5" name="Connecteur droit 4">
            <a:extLst>
              <a:ext uri="{FF2B5EF4-FFF2-40B4-BE49-F238E27FC236}">
                <a16:creationId xmlns:a16="http://schemas.microsoft.com/office/drawing/2014/main" id="{5C45DB95-AC9B-7C06-5CD2-AB0A437566A5}"/>
              </a:ext>
            </a:extLst>
          </p:cNvPr>
          <p:cNvCxnSpPr/>
          <p:nvPr>
            <p:custDataLst>
              <p:tags r:id="rId2"/>
            </p:custDataLst>
          </p:nvPr>
        </p:nvCxnSpPr>
        <p:spPr>
          <a:xfrm>
            <a:off x="1783827" y="3822369"/>
            <a:ext cx="8624345" cy="1717"/>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pic>
        <p:nvPicPr>
          <p:cNvPr id="6" name="Picture 2" descr="ISPSO - Farmasoft 2.0.0">
            <a:extLst>
              <a:ext uri="{FF2B5EF4-FFF2-40B4-BE49-F238E27FC236}">
                <a16:creationId xmlns:a16="http://schemas.microsoft.com/office/drawing/2014/main" id="{1FA8C3FE-7376-E25B-A246-EB91BFC8C7F0}"/>
              </a:ext>
            </a:extLst>
          </p:cNvPr>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888338" y="51986"/>
            <a:ext cx="1174568" cy="85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ichier:Université de Genève (logo).svg — Wikipédia">
            <a:extLst>
              <a:ext uri="{FF2B5EF4-FFF2-40B4-BE49-F238E27FC236}">
                <a16:creationId xmlns:a16="http://schemas.microsoft.com/office/drawing/2014/main" id="{3DB09621-1C29-08F8-7BEC-932052B35D44}"/>
              </a:ext>
            </a:extLst>
          </p:cNvPr>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75838" y="241886"/>
            <a:ext cx="1885086" cy="543436"/>
          </a:xfrm>
          <a:prstGeom prst="rect">
            <a:avLst/>
          </a:prstGeom>
          <a:noFill/>
          <a:extLst>
            <a:ext uri="{909E8E84-426E-40DD-AFC4-6F175D3DCCD1}">
              <a14:hiddenFill xmlns:a14="http://schemas.microsoft.com/office/drawing/2010/main">
                <a:solidFill>
                  <a:srgbClr val="FFFFFF"/>
                </a:solidFill>
              </a14:hiddenFill>
            </a:ext>
          </a:extLst>
        </p:spPr>
      </p:pic>
      <p:sp>
        <p:nvSpPr>
          <p:cNvPr id="10" name="Sous-titre 2">
            <a:extLst>
              <a:ext uri="{FF2B5EF4-FFF2-40B4-BE49-F238E27FC236}">
                <a16:creationId xmlns:a16="http://schemas.microsoft.com/office/drawing/2014/main" id="{38E3929B-D748-2FC0-8EF1-759CF7A35D89}"/>
              </a:ext>
            </a:extLst>
          </p:cNvPr>
          <p:cNvSpPr>
            <a:spLocks noGrp="1"/>
          </p:cNvSpPr>
          <p:nvPr>
            <p:ph type="subTitle" idx="1"/>
            <p:custDataLst>
              <p:tags r:id="rId5"/>
            </p:custDataLst>
          </p:nvPr>
        </p:nvSpPr>
        <p:spPr>
          <a:xfrm>
            <a:off x="2665290" y="4054621"/>
            <a:ext cx="9122008" cy="1548358"/>
          </a:xfrm>
        </p:spPr>
        <p:txBody>
          <a:bodyPr>
            <a:normAutofit/>
          </a:bodyPr>
          <a:lstStyle/>
          <a:p>
            <a:pPr>
              <a:lnSpc>
                <a:spcPct val="120000"/>
              </a:lnSpc>
            </a:pPr>
            <a:r>
              <a:rPr lang="fr-CH" sz="1600" b="1" dirty="0">
                <a:latin typeface="Arial" panose="020B0604020202020204" pitchFamily="34" charset="0"/>
                <a:cs typeface="Arial" panose="020B0604020202020204" pitchFamily="34" charset="0"/>
              </a:rPr>
              <a:t>Dre Ralitza Gauthier, pharmacienne</a:t>
            </a:r>
          </a:p>
          <a:p>
            <a:pPr>
              <a:lnSpc>
                <a:spcPct val="120000"/>
              </a:lnSpc>
            </a:pPr>
            <a:r>
              <a:rPr lang="fr-CH" sz="1600" b="1" dirty="0">
                <a:latin typeface="Arial" panose="020B0604020202020204" pitchFamily="34" charset="0"/>
                <a:cs typeface="Arial" panose="020B0604020202020204" pitchFamily="34" charset="0"/>
              </a:rPr>
              <a:t>Dre Sanae Mazouri, médecin</a:t>
            </a:r>
          </a:p>
          <a:p>
            <a:pPr>
              <a:lnSpc>
                <a:spcPct val="120000"/>
              </a:lnSpc>
            </a:pPr>
            <a:r>
              <a:rPr lang="fr-CH" sz="1600" b="1" dirty="0">
                <a:latin typeface="Arial" panose="020B0604020202020204" pitchFamily="34" charset="0"/>
                <a:cs typeface="Arial" panose="020B0604020202020204" pitchFamily="34" charset="0"/>
              </a:rPr>
              <a:t>Pre Marie P. Schneider, pharmacienne</a:t>
            </a:r>
          </a:p>
          <a:p>
            <a:pPr marL="342900" lvl="1">
              <a:lnSpc>
                <a:spcPct val="120000"/>
              </a:lnSpc>
            </a:pPr>
            <a:endParaRPr lang="fr-FR" sz="1600" dirty="0">
              <a:latin typeface="Arial" panose="020B0604020202020204" pitchFamily="34" charset="0"/>
              <a:cs typeface="Arial" panose="020B0604020202020204" pitchFamily="34" charset="0"/>
            </a:endParaRPr>
          </a:p>
          <a:p>
            <a:pPr marL="342900" lvl="1">
              <a:lnSpc>
                <a:spcPct val="120000"/>
              </a:lnSpc>
            </a:pPr>
            <a:endParaRPr lang="fr-CH" sz="1600" b="1" dirty="0">
              <a:latin typeface="Arial" panose="020B0604020202020204" pitchFamily="34" charset="0"/>
              <a:cs typeface="Arial" panose="020B0604020202020204" pitchFamily="34" charset="0"/>
            </a:endParaRPr>
          </a:p>
          <a:p>
            <a:endParaRPr lang="fr-FR" sz="1600" dirty="0"/>
          </a:p>
        </p:txBody>
      </p:sp>
      <p:sp>
        <p:nvSpPr>
          <p:cNvPr id="2" name="ZoneTexte 1">
            <a:extLst>
              <a:ext uri="{FF2B5EF4-FFF2-40B4-BE49-F238E27FC236}">
                <a16:creationId xmlns:a16="http://schemas.microsoft.com/office/drawing/2014/main" id="{E795DC22-6C2C-6F64-BF94-7151CFD99ED2}"/>
              </a:ext>
            </a:extLst>
          </p:cNvPr>
          <p:cNvSpPr txBox="1"/>
          <p:nvPr>
            <p:custDataLst>
              <p:tags r:id="rId6"/>
            </p:custDataLst>
          </p:nvPr>
        </p:nvSpPr>
        <p:spPr>
          <a:xfrm>
            <a:off x="4669967" y="6205750"/>
            <a:ext cx="2852063" cy="323165"/>
          </a:xfrm>
          <a:prstGeom prst="rect">
            <a:avLst/>
          </a:prstGeom>
          <a:noFill/>
        </p:spPr>
        <p:txBody>
          <a:bodyPr wrap="none" rtlCol="0">
            <a:spAutoFit/>
          </a:bodyPr>
          <a:lstStyle/>
          <a:p>
            <a:r>
              <a:rPr lang="fr-FR" sz="1500" dirty="0">
                <a:latin typeface="Arial" panose="020B0604020202020204" pitchFamily="34" charset="0"/>
                <a:cs typeface="Arial" panose="020B0604020202020204" pitchFamily="34" charset="0"/>
              </a:rPr>
              <a:t>Lausanne, 30 novembre 2023</a:t>
            </a:r>
            <a:endParaRPr lang="fr-CH" sz="1500"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900F9209-DCE5-345C-E2EA-11DE5BE03688}"/>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1</a:t>
            </a:fld>
            <a:endParaRPr lang="fr-CH" dirty="0"/>
          </a:p>
        </p:txBody>
      </p:sp>
      <p:pic>
        <p:nvPicPr>
          <p:cNvPr id="8" name="Image 7">
            <a:extLst>
              <a:ext uri="{FF2B5EF4-FFF2-40B4-BE49-F238E27FC236}">
                <a16:creationId xmlns:a16="http://schemas.microsoft.com/office/drawing/2014/main" id="{731E4F15-82E4-41F4-9B06-80C10048BEAC}"/>
              </a:ext>
            </a:extLst>
          </p:cNvPr>
          <p:cNvPicPr>
            <a:picLocks noChangeAspect="1"/>
          </p:cNvPicPr>
          <p:nvPr/>
        </p:nvPicPr>
        <p:blipFill>
          <a:blip r:embed="rId12"/>
          <a:stretch>
            <a:fillRect/>
          </a:stretch>
        </p:blipFill>
        <p:spPr>
          <a:xfrm>
            <a:off x="2888338" y="4143132"/>
            <a:ext cx="2101958" cy="1143059"/>
          </a:xfrm>
          <a:prstGeom prst="rect">
            <a:avLst/>
          </a:prstGeom>
        </p:spPr>
      </p:pic>
      <p:grpSp>
        <p:nvGrpSpPr>
          <p:cNvPr id="12" name="Groupe 11">
            <a:extLst>
              <a:ext uri="{FF2B5EF4-FFF2-40B4-BE49-F238E27FC236}">
                <a16:creationId xmlns:a16="http://schemas.microsoft.com/office/drawing/2014/main" id="{4582A746-FB3A-4908-9B4A-0987524D68AF}"/>
              </a:ext>
            </a:extLst>
          </p:cNvPr>
          <p:cNvGrpSpPr/>
          <p:nvPr/>
        </p:nvGrpSpPr>
        <p:grpSpPr>
          <a:xfrm>
            <a:off x="4414467" y="241886"/>
            <a:ext cx="2095500" cy="809822"/>
            <a:chOff x="4366965" y="161280"/>
            <a:chExt cx="2095500" cy="809822"/>
          </a:xfrm>
        </p:grpSpPr>
        <p:pic>
          <p:nvPicPr>
            <p:cNvPr id="9" name="Image 8">
              <a:extLst>
                <a:ext uri="{FF2B5EF4-FFF2-40B4-BE49-F238E27FC236}">
                  <a16:creationId xmlns:a16="http://schemas.microsoft.com/office/drawing/2014/main" id="{A8A00D08-FE8D-A066-F3B8-3C594CD46AA3}"/>
                </a:ext>
              </a:extLst>
            </p:cNvPr>
            <p:cNvPicPr>
              <a:picLocks noChangeAspect="1"/>
            </p:cNvPicPr>
            <p:nvPr>
              <p:custDataLst>
                <p:tags r:id="rId7"/>
              </p:custDataLst>
            </p:nvPr>
          </p:nvPicPr>
          <p:blipFill>
            <a:blip r:embed="rId13"/>
            <a:stretch>
              <a:fillRect/>
            </a:stretch>
          </p:blipFill>
          <p:spPr>
            <a:xfrm>
              <a:off x="4366965" y="161280"/>
              <a:ext cx="2095500" cy="552450"/>
            </a:xfrm>
            <a:prstGeom prst="rect">
              <a:avLst/>
            </a:prstGeom>
          </p:spPr>
        </p:pic>
        <p:sp>
          <p:nvSpPr>
            <p:cNvPr id="11" name="ZoneTexte 10">
              <a:extLst>
                <a:ext uri="{FF2B5EF4-FFF2-40B4-BE49-F238E27FC236}">
                  <a16:creationId xmlns:a16="http://schemas.microsoft.com/office/drawing/2014/main" id="{BF062023-55A0-4E83-89F0-5FBDD733C250}"/>
                </a:ext>
              </a:extLst>
            </p:cNvPr>
            <p:cNvSpPr txBox="1"/>
            <p:nvPr/>
          </p:nvSpPr>
          <p:spPr>
            <a:xfrm>
              <a:off x="4843129" y="601770"/>
              <a:ext cx="1591293" cy="369332"/>
            </a:xfrm>
            <a:prstGeom prst="rect">
              <a:avLst/>
            </a:prstGeom>
            <a:noFill/>
          </p:spPr>
          <p:txBody>
            <a:bodyPr wrap="square" rtlCol="0">
              <a:spAutoFit/>
            </a:bodyPr>
            <a:lstStyle/>
            <a:p>
              <a:r>
                <a:rPr lang="fr-FR" sz="1800" dirty="0">
                  <a:solidFill>
                    <a:schemeClr val="accent6">
                      <a:lumMod val="60000"/>
                      <a:lumOff val="40000"/>
                    </a:schemeClr>
                  </a:solidFill>
                </a:rPr>
                <a:t>Genève</a:t>
              </a:r>
            </a:p>
          </p:txBody>
        </p:sp>
      </p:grpSp>
      <p:pic>
        <p:nvPicPr>
          <p:cNvPr id="14" name="Image 13" descr="Une image contenant Police, symbole, Graphique, logo&#10;&#10;Description générée automatiquement">
            <a:extLst>
              <a:ext uri="{FF2B5EF4-FFF2-40B4-BE49-F238E27FC236}">
                <a16:creationId xmlns:a16="http://schemas.microsoft.com/office/drawing/2014/main" id="{D6BAAAAF-815B-7F32-85ED-3539B063495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8088" y="254327"/>
            <a:ext cx="1371719" cy="541067"/>
          </a:xfrm>
          <a:prstGeom prst="rect">
            <a:avLst/>
          </a:prstGeom>
        </p:spPr>
      </p:pic>
    </p:spTree>
    <p:extLst>
      <p:ext uri="{BB962C8B-B14F-4D97-AF65-F5344CB8AC3E}">
        <p14:creationId xmlns:p14="http://schemas.microsoft.com/office/powerpoint/2010/main" val="117680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6000" y="216000"/>
            <a:ext cx="10091464" cy="825440"/>
          </a:xfrm>
        </p:spPr>
        <p:txBody>
          <a:bodyPr>
            <a:normAutofit/>
          </a:bodyPr>
          <a:lstStyle/>
          <a:p>
            <a:r>
              <a:rPr lang="en-GB" sz="2800" dirty="0">
                <a:solidFill>
                  <a:srgbClr val="164EAA"/>
                </a:solidFill>
              </a:rPr>
              <a:t>De </a:t>
            </a:r>
            <a:r>
              <a:rPr lang="fr-FR" sz="2800" dirty="0">
                <a:solidFill>
                  <a:srgbClr val="164EAA"/>
                </a:solidFill>
              </a:rPr>
              <a:t>nombreux</a:t>
            </a:r>
            <a:r>
              <a:rPr lang="en-GB" sz="2800" dirty="0">
                <a:solidFill>
                  <a:srgbClr val="164EAA"/>
                </a:solidFill>
              </a:rPr>
              <a:t> </a:t>
            </a:r>
            <a:r>
              <a:rPr lang="en-GB" sz="2800" dirty="0" err="1">
                <a:solidFill>
                  <a:srgbClr val="164EAA"/>
                </a:solidFill>
              </a:rPr>
              <a:t>déterminants</a:t>
            </a:r>
            <a:r>
              <a:rPr lang="en-GB" sz="2800" dirty="0">
                <a:solidFill>
                  <a:srgbClr val="164EAA"/>
                </a:solidFill>
              </a:rPr>
              <a:t> </a:t>
            </a:r>
            <a:r>
              <a:rPr lang="en-GB" sz="2800" dirty="0" err="1">
                <a:solidFill>
                  <a:srgbClr val="164EAA"/>
                </a:solidFill>
              </a:rPr>
              <a:t>affectent</a:t>
            </a:r>
            <a:r>
              <a:rPr lang="en-GB" sz="2800" dirty="0">
                <a:solidFill>
                  <a:srgbClr val="164EAA"/>
                </a:solidFill>
              </a:rPr>
              <a:t> </a:t>
            </a:r>
            <a:r>
              <a:rPr lang="en-GB" sz="2800" dirty="0" err="1">
                <a:solidFill>
                  <a:srgbClr val="164EAA"/>
                </a:solidFill>
              </a:rPr>
              <a:t>l’adhésion</a:t>
            </a:r>
            <a:r>
              <a:rPr lang="en-GB" sz="2800" dirty="0">
                <a:solidFill>
                  <a:srgbClr val="164EAA"/>
                </a:solidFill>
              </a:rPr>
              <a:t>…</a:t>
            </a:r>
            <a:endParaRPr lang="fr-CH" sz="2800" dirty="0">
              <a:solidFill>
                <a:srgbClr val="164EAA"/>
              </a:solidFill>
            </a:endParaRPr>
          </a:p>
        </p:txBody>
      </p:sp>
      <p:pic>
        <p:nvPicPr>
          <p:cNvPr id="4" name="Picture 7"/>
          <p:cNvPicPr>
            <a:picLocks noChangeAspect="1" noChangeArrowheads="1"/>
          </p:cNvPicPr>
          <p:nvPr/>
        </p:nvPicPr>
        <p:blipFill>
          <a:blip r:embed="rId3" cstate="print"/>
          <a:srcRect r="3"/>
          <a:stretch>
            <a:fillRect/>
          </a:stretch>
        </p:blipFill>
        <p:spPr bwMode="auto">
          <a:xfrm>
            <a:off x="715840" y="1044476"/>
            <a:ext cx="5148910" cy="4893319"/>
          </a:xfrm>
          <a:prstGeom prst="rect">
            <a:avLst/>
          </a:prstGeom>
          <a:noFill/>
          <a:ln w="9525">
            <a:noFill/>
            <a:miter lim="800000"/>
            <a:headEnd/>
            <a:tailEnd/>
          </a:ln>
        </p:spPr>
      </p:pic>
      <p:sp>
        <p:nvSpPr>
          <p:cNvPr id="5" name="ZoneTexte 4"/>
          <p:cNvSpPr txBox="1"/>
          <p:nvPr/>
        </p:nvSpPr>
        <p:spPr>
          <a:xfrm>
            <a:off x="5967760" y="1961700"/>
            <a:ext cx="6672064" cy="2708434"/>
          </a:xfrm>
          <a:prstGeom prst="rect">
            <a:avLst/>
          </a:prstGeom>
          <a:noFill/>
        </p:spPr>
        <p:txBody>
          <a:bodyPr wrap="square" rtlCol="0">
            <a:spAutoFit/>
          </a:bodyPr>
          <a:lstStyle/>
          <a:p>
            <a:pPr>
              <a:spcAft>
                <a:spcPts val="1200"/>
              </a:spcAft>
              <a:buFont typeface="Arial" pitchFamily="34" charset="0"/>
              <a:buChar char="•"/>
            </a:pPr>
            <a:r>
              <a:rPr lang="fr-FR" sz="2000" dirty="0"/>
              <a:t> </a:t>
            </a:r>
            <a:r>
              <a:rPr lang="fr-FR" sz="2000" dirty="0">
                <a:latin typeface="Arial" panose="020B0604020202020204" pitchFamily="34" charset="0"/>
                <a:cs typeface="Arial" panose="020B0604020202020204" pitchFamily="34" charset="0"/>
              </a:rPr>
              <a:t>&gt; 700 déterminants (Kardas et al. Frontiers Pharmacology 2013)</a:t>
            </a:r>
          </a:p>
          <a:p>
            <a:pPr>
              <a:spcAft>
                <a:spcPts val="1200"/>
              </a:spcAft>
              <a:buFont typeface="Arial" pitchFamily="34" charset="0"/>
              <a:buChar char="•"/>
            </a:pPr>
            <a:r>
              <a:rPr lang="fr-FR" sz="2000" dirty="0">
                <a:latin typeface="Arial" panose="020B0604020202020204" pitchFamily="34" charset="0"/>
                <a:cs typeface="Arial" panose="020B0604020202020204" pitchFamily="34" charset="0"/>
              </a:rPr>
              <a:t> L’adhésion est </a:t>
            </a:r>
            <a:r>
              <a:rPr lang="fr-FR" sz="2000" dirty="0">
                <a:solidFill>
                  <a:srgbClr val="C00000"/>
                </a:solidFill>
                <a:latin typeface="Arial" panose="020B0604020202020204" pitchFamily="34" charset="0"/>
                <a:cs typeface="Arial" panose="020B0604020202020204" pitchFamily="34" charset="0"/>
              </a:rPr>
              <a:t>dynamique</a:t>
            </a:r>
            <a:r>
              <a:rPr lang="fr-FR" sz="2000" dirty="0">
                <a:latin typeface="Arial" panose="020B0604020202020204" pitchFamily="34" charset="0"/>
                <a:cs typeface="Arial" panose="020B0604020202020204" pitchFamily="34" charset="0"/>
              </a:rPr>
              <a:t>, non-prédictible</a:t>
            </a:r>
            <a:endParaRPr lang="fr-FR" sz="2000" dirty="0">
              <a:solidFill>
                <a:srgbClr val="FF0000"/>
              </a:solidFill>
              <a:latin typeface="Arial" panose="020B0604020202020204" pitchFamily="34" charset="0"/>
              <a:cs typeface="Arial" panose="020B0604020202020204" pitchFamily="34" charset="0"/>
            </a:endParaRPr>
          </a:p>
          <a:p>
            <a:pPr marL="185738" indent="-185738">
              <a:spcAft>
                <a:spcPts val="1200"/>
              </a:spcAft>
              <a:buFont typeface="Arial" pitchFamily="34" charset="0"/>
              <a:buChar char="•"/>
            </a:pPr>
            <a:r>
              <a:rPr lang="fr-FR" sz="2000" dirty="0">
                <a:latin typeface="Arial" panose="020B0604020202020204" pitchFamily="34" charset="0"/>
                <a:cs typeface="Arial" panose="020B0604020202020204" pitchFamily="34" charset="0"/>
              </a:rPr>
              <a:t>De nombreux déterminants de l’adhésion sont </a:t>
            </a:r>
            <a:r>
              <a:rPr lang="fr-FR" sz="2000" dirty="0">
                <a:solidFill>
                  <a:srgbClr val="C00000"/>
                </a:solidFill>
                <a:latin typeface="Arial" panose="020B0604020202020204" pitchFamily="34" charset="0"/>
                <a:cs typeface="Arial" panose="020B0604020202020204" pitchFamily="34" charset="0"/>
              </a:rPr>
              <a:t>modifiables</a:t>
            </a:r>
            <a:r>
              <a:rPr lang="fr-FR" sz="2000" dirty="0">
                <a:latin typeface="Arial" panose="020B0604020202020204" pitchFamily="34" charset="0"/>
                <a:cs typeface="Arial" panose="020B0604020202020204" pitchFamily="34" charset="0"/>
              </a:rPr>
              <a:t>…</a:t>
            </a:r>
          </a:p>
          <a:p>
            <a:pPr marL="185738" indent="-185738">
              <a:spcAft>
                <a:spcPts val="1200"/>
              </a:spcAft>
              <a:buFont typeface="Arial" pitchFamily="34" charset="0"/>
              <a:buChar char="•"/>
            </a:pPr>
            <a:r>
              <a:rPr lang="fr-FR" sz="2000" dirty="0">
                <a:latin typeface="Arial" panose="020B0604020202020204" pitchFamily="34" charset="0"/>
                <a:cs typeface="Arial" panose="020B0604020202020204" pitchFamily="34" charset="0"/>
              </a:rPr>
              <a:t>Par des interventions multifactorielles/interprofessionnelles</a:t>
            </a:r>
          </a:p>
        </p:txBody>
      </p:sp>
      <p:sp>
        <p:nvSpPr>
          <p:cNvPr id="6" name="Text Box 4"/>
          <p:cNvSpPr txBox="1">
            <a:spLocks noChangeArrowheads="1"/>
          </p:cNvSpPr>
          <p:nvPr/>
        </p:nvSpPr>
        <p:spPr bwMode="auto">
          <a:xfrm>
            <a:off x="480252" y="6001543"/>
            <a:ext cx="9433048" cy="707886"/>
          </a:xfrm>
          <a:prstGeom prst="rect">
            <a:avLst/>
          </a:prstGeom>
          <a:noFill/>
          <a:ln w="9525">
            <a:noFill/>
            <a:miter lim="800000"/>
            <a:headEnd/>
            <a:tailEnd/>
          </a:ln>
        </p:spPr>
        <p:txBody>
          <a:bodyPr wrap="square">
            <a:spAutoFit/>
          </a:bodyPr>
          <a:lstStyle/>
          <a:p>
            <a:pPr>
              <a:spcBef>
                <a:spcPct val="50000"/>
              </a:spcBef>
            </a:pPr>
            <a:r>
              <a:rPr lang="fr-CH" sz="1600" dirty="0">
                <a:latin typeface="Arial" panose="020B0604020202020204" pitchFamily="34" charset="0"/>
                <a:cs typeface="Arial" panose="020B0604020202020204" pitchFamily="34" charset="0"/>
                <a:hlinkClick r:id="rId4"/>
              </a:rPr>
              <a:t>www.who.org</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Adherence</a:t>
            </a:r>
            <a:r>
              <a:rPr lang="fr-CH" sz="1600" dirty="0">
                <a:latin typeface="Arial" panose="020B0604020202020204" pitchFamily="34" charset="0"/>
                <a:cs typeface="Arial" panose="020B0604020202020204" pitchFamily="34" charset="0"/>
              </a:rPr>
              <a:t> to long-</a:t>
            </a:r>
            <a:r>
              <a:rPr lang="fr-CH" sz="1600" dirty="0" err="1">
                <a:latin typeface="Arial" panose="020B0604020202020204" pitchFamily="34" charset="0"/>
                <a:cs typeface="Arial" panose="020B0604020202020204" pitchFamily="34" charset="0"/>
              </a:rPr>
              <a:t>term</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therapy</a:t>
            </a:r>
            <a:r>
              <a:rPr lang="fr-CH" sz="1600" dirty="0">
                <a:latin typeface="Arial" panose="020B0604020202020204" pitchFamily="34" charset="0"/>
                <a:cs typeface="Arial" panose="020B0604020202020204" pitchFamily="34" charset="0"/>
              </a:rPr>
              <a:t>. Evidence for action. 2003</a:t>
            </a:r>
          </a:p>
          <a:p>
            <a:pPr>
              <a:spcBef>
                <a:spcPct val="50000"/>
              </a:spcBef>
            </a:pPr>
            <a:r>
              <a:rPr lang="fr-CH" sz="1600" dirty="0" err="1">
                <a:latin typeface="Arial" panose="020B0604020202020204" pitchFamily="34" charset="0"/>
                <a:cs typeface="Arial" panose="020B0604020202020204" pitchFamily="34" charset="0"/>
              </a:rPr>
              <a:t>Nieuwlaat</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Haynes</a:t>
            </a:r>
            <a:r>
              <a:rPr lang="fr-CH" sz="1600" dirty="0">
                <a:latin typeface="Arial" panose="020B0604020202020204" pitchFamily="34" charset="0"/>
                <a:cs typeface="Arial" panose="020B0604020202020204" pitchFamily="34" charset="0"/>
              </a:rPr>
              <a:t> et al. Cochrane </a:t>
            </a:r>
            <a:r>
              <a:rPr lang="fr-CH" sz="1600" dirty="0" err="1">
                <a:latin typeface="Arial" panose="020B0604020202020204" pitchFamily="34" charset="0"/>
                <a:cs typeface="Arial" panose="020B0604020202020204" pitchFamily="34" charset="0"/>
              </a:rPr>
              <a:t>Database</a:t>
            </a:r>
            <a:r>
              <a:rPr lang="fr-CH" sz="1600" dirty="0">
                <a:latin typeface="Arial" panose="020B0604020202020204" pitchFamily="34" charset="0"/>
                <a:cs typeface="Arial" panose="020B0604020202020204" pitchFamily="34" charset="0"/>
              </a:rPr>
              <a:t> of </a:t>
            </a:r>
            <a:r>
              <a:rPr lang="fr-CH" sz="1600" dirty="0" err="1">
                <a:latin typeface="Arial" panose="020B0604020202020204" pitchFamily="34" charset="0"/>
                <a:cs typeface="Arial" panose="020B0604020202020204" pitchFamily="34" charset="0"/>
              </a:rPr>
              <a:t>Systematic</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Reviews</a:t>
            </a:r>
            <a:r>
              <a:rPr lang="fr-CH" sz="1600" dirty="0">
                <a:latin typeface="Arial" panose="020B0604020202020204" pitchFamily="34" charset="0"/>
                <a:cs typeface="Arial" panose="020B0604020202020204" pitchFamily="34" charset="0"/>
              </a:rPr>
              <a:t> 2014</a:t>
            </a:r>
            <a:endParaRPr lang="fr-FR" sz="1600" dirty="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4294967295"/>
          </p:nvPr>
        </p:nvSpPr>
        <p:spPr>
          <a:xfrm>
            <a:off x="11610784" y="6485296"/>
            <a:ext cx="581216" cy="375623"/>
          </a:xfrm>
        </p:spPr>
        <p:txBody>
          <a:bodyPr/>
          <a:lstStyle/>
          <a:p>
            <a:fld id="{04A3A10D-7D5E-4932-A76F-CD1632FD3D96}" type="slidenum">
              <a:rPr lang="en-US" smtClean="0"/>
              <a:pPr/>
              <a:t>10</a:t>
            </a:fld>
            <a:endParaRPr lang="en-US"/>
          </a:p>
        </p:txBody>
      </p:sp>
      <p:pic>
        <p:nvPicPr>
          <p:cNvPr id="15" name="Image 14"/>
          <p:cNvPicPr>
            <a:picLocks noChangeAspect="1"/>
          </p:cNvPicPr>
          <p:nvPr/>
        </p:nvPicPr>
        <p:blipFill>
          <a:blip r:embed="rId5" cstate="print"/>
          <a:stretch>
            <a:fillRect/>
          </a:stretch>
        </p:blipFill>
        <p:spPr>
          <a:xfrm>
            <a:off x="6096000" y="5109934"/>
            <a:ext cx="4706007" cy="466790"/>
          </a:xfrm>
          <a:prstGeom prst="rect">
            <a:avLst/>
          </a:prstGeom>
        </p:spPr>
      </p:pic>
      <p:pic>
        <p:nvPicPr>
          <p:cNvPr id="7" name="Image 6">
            <a:extLst>
              <a:ext uri="{FF2B5EF4-FFF2-40B4-BE49-F238E27FC236}">
                <a16:creationId xmlns:a16="http://schemas.microsoft.com/office/drawing/2014/main" id="{95D5B50C-C81E-A285-997B-13E2A35BD9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312403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t="2465" r="8322" b="-1018"/>
          <a:stretch/>
        </p:blipFill>
        <p:spPr>
          <a:xfrm>
            <a:off x="3965126" y="1111172"/>
            <a:ext cx="5941340" cy="5524360"/>
          </a:xfrm>
          <a:prstGeom prst="rect">
            <a:avLst/>
          </a:prstGeom>
        </p:spPr>
      </p:pic>
      <p:sp>
        <p:nvSpPr>
          <p:cNvPr id="2" name="Titre 1"/>
          <p:cNvSpPr>
            <a:spLocks noGrp="1"/>
          </p:cNvSpPr>
          <p:nvPr>
            <p:ph type="title"/>
          </p:nvPr>
        </p:nvSpPr>
        <p:spPr>
          <a:xfrm>
            <a:off x="576000" y="83228"/>
            <a:ext cx="11521280" cy="1143000"/>
          </a:xfrm>
        </p:spPr>
        <p:txBody>
          <a:bodyPr>
            <a:noAutofit/>
          </a:bodyPr>
          <a:lstStyle/>
          <a:p>
            <a:r>
              <a:rPr lang="en-GB" sz="2800" dirty="0">
                <a:solidFill>
                  <a:srgbClr val="164EAA"/>
                </a:solidFill>
              </a:rPr>
              <a:t>… et </a:t>
            </a:r>
            <a:r>
              <a:rPr lang="en-GB" sz="2800" dirty="0" err="1">
                <a:solidFill>
                  <a:srgbClr val="164EAA"/>
                </a:solidFill>
              </a:rPr>
              <a:t>ces</a:t>
            </a:r>
            <a:r>
              <a:rPr lang="en-GB" sz="2800" dirty="0">
                <a:solidFill>
                  <a:srgbClr val="164EAA"/>
                </a:solidFill>
              </a:rPr>
              <a:t> </a:t>
            </a:r>
            <a:r>
              <a:rPr lang="en-GB" sz="2800" dirty="0" err="1">
                <a:solidFill>
                  <a:srgbClr val="164EAA"/>
                </a:solidFill>
              </a:rPr>
              <a:t>déterminants</a:t>
            </a:r>
            <a:r>
              <a:rPr lang="en-GB" sz="2800" dirty="0">
                <a:solidFill>
                  <a:srgbClr val="164EAA"/>
                </a:solidFill>
              </a:rPr>
              <a:t> </a:t>
            </a:r>
            <a:r>
              <a:rPr lang="en-GB" sz="2800" dirty="0" err="1">
                <a:solidFill>
                  <a:srgbClr val="164EAA"/>
                </a:solidFill>
              </a:rPr>
              <a:t>sont</a:t>
            </a:r>
            <a:r>
              <a:rPr lang="en-GB" sz="2800" dirty="0">
                <a:solidFill>
                  <a:srgbClr val="164EAA"/>
                </a:solidFill>
              </a:rPr>
              <a:t> </a:t>
            </a:r>
            <a:r>
              <a:rPr lang="en-GB" sz="2800" dirty="0" err="1">
                <a:solidFill>
                  <a:srgbClr val="164EAA"/>
                </a:solidFill>
              </a:rPr>
              <a:t>organisés</a:t>
            </a:r>
            <a:r>
              <a:rPr lang="en-GB" sz="2800" dirty="0">
                <a:solidFill>
                  <a:srgbClr val="164EAA"/>
                </a:solidFill>
              </a:rPr>
              <a:t> </a:t>
            </a:r>
            <a:r>
              <a:rPr lang="en-GB" sz="2800" dirty="0" err="1">
                <a:solidFill>
                  <a:srgbClr val="164EAA"/>
                </a:solidFill>
              </a:rPr>
              <a:t>en</a:t>
            </a:r>
            <a:r>
              <a:rPr lang="en-GB" sz="2800" dirty="0">
                <a:solidFill>
                  <a:srgbClr val="164EAA"/>
                </a:solidFill>
              </a:rPr>
              <a:t> </a:t>
            </a:r>
            <a:r>
              <a:rPr lang="en-GB" sz="2800" dirty="0" err="1">
                <a:solidFill>
                  <a:srgbClr val="164EAA"/>
                </a:solidFill>
              </a:rPr>
              <a:t>différents</a:t>
            </a:r>
            <a:r>
              <a:rPr lang="en-GB" sz="2800" dirty="0">
                <a:solidFill>
                  <a:srgbClr val="164EAA"/>
                </a:solidFill>
              </a:rPr>
              <a:t> </a:t>
            </a:r>
            <a:r>
              <a:rPr lang="en-GB" sz="2800" dirty="0" err="1">
                <a:solidFill>
                  <a:srgbClr val="164EAA"/>
                </a:solidFill>
              </a:rPr>
              <a:t>niveaux</a:t>
            </a:r>
            <a:endParaRPr lang="en-GB" sz="2800" dirty="0">
              <a:solidFill>
                <a:srgbClr val="164EAA"/>
              </a:solidFill>
            </a:endParaRPr>
          </a:p>
        </p:txBody>
      </p:sp>
      <p:sp>
        <p:nvSpPr>
          <p:cNvPr id="5" name="Text Box 4"/>
          <p:cNvSpPr txBox="1">
            <a:spLocks noChangeArrowheads="1"/>
          </p:cNvSpPr>
          <p:nvPr/>
        </p:nvSpPr>
        <p:spPr bwMode="auto">
          <a:xfrm>
            <a:off x="1527084" y="6532501"/>
            <a:ext cx="5408712" cy="276999"/>
          </a:xfrm>
          <a:prstGeom prst="rect">
            <a:avLst/>
          </a:prstGeom>
          <a:noFill/>
          <a:ln w="9525">
            <a:noFill/>
            <a:miter lim="800000"/>
            <a:headEnd/>
            <a:tailEnd/>
          </a:ln>
        </p:spPr>
        <p:txBody>
          <a:bodyPr wrap="square">
            <a:spAutoFit/>
          </a:bodyPr>
          <a:lstStyle/>
          <a:p>
            <a:pPr>
              <a:spcBef>
                <a:spcPct val="50000"/>
              </a:spcBef>
            </a:pPr>
            <a:r>
              <a:rPr lang="fr-CH" sz="1200" dirty="0">
                <a:latin typeface="Tahoma" pitchFamily="34" charset="0"/>
                <a:hlinkClick r:id="rId4"/>
              </a:rPr>
              <a:t>www.who.org</a:t>
            </a:r>
            <a:r>
              <a:rPr lang="fr-CH" sz="1200" dirty="0">
                <a:latin typeface="Tahoma" pitchFamily="34" charset="0"/>
              </a:rPr>
              <a:t> </a:t>
            </a:r>
            <a:r>
              <a:rPr lang="fr-CH" sz="1200" dirty="0" err="1">
                <a:latin typeface="Tahoma" pitchFamily="34" charset="0"/>
              </a:rPr>
              <a:t>Adherence</a:t>
            </a:r>
            <a:r>
              <a:rPr lang="fr-CH" sz="1200" dirty="0">
                <a:latin typeface="Tahoma" pitchFamily="34" charset="0"/>
              </a:rPr>
              <a:t> to long-</a:t>
            </a:r>
            <a:r>
              <a:rPr lang="fr-CH" sz="1200" dirty="0" err="1">
                <a:latin typeface="Tahoma" pitchFamily="34" charset="0"/>
              </a:rPr>
              <a:t>term</a:t>
            </a:r>
            <a:r>
              <a:rPr lang="fr-CH" sz="1200" dirty="0">
                <a:latin typeface="Tahoma" pitchFamily="34" charset="0"/>
              </a:rPr>
              <a:t> </a:t>
            </a:r>
            <a:r>
              <a:rPr lang="fr-CH" sz="1200" dirty="0" err="1">
                <a:latin typeface="Tahoma" pitchFamily="34" charset="0"/>
              </a:rPr>
              <a:t>therapy</a:t>
            </a:r>
            <a:r>
              <a:rPr lang="fr-CH" sz="1200" dirty="0">
                <a:latin typeface="Tahoma" pitchFamily="34" charset="0"/>
              </a:rPr>
              <a:t>. Evidence for action. 2003</a:t>
            </a:r>
          </a:p>
        </p:txBody>
      </p:sp>
      <p:cxnSp>
        <p:nvCxnSpPr>
          <p:cNvPr id="9" name="Connecteur droit 8"/>
          <p:cNvCxnSpPr/>
          <p:nvPr/>
        </p:nvCxnSpPr>
        <p:spPr>
          <a:xfrm>
            <a:off x="678160" y="5181961"/>
            <a:ext cx="3779912"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163960" y="2812286"/>
            <a:ext cx="3096344"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383068" y="5457121"/>
            <a:ext cx="2016224" cy="400110"/>
          </a:xfrm>
          <a:prstGeom prst="rect">
            <a:avLst/>
          </a:prstGeom>
          <a:noFill/>
        </p:spPr>
        <p:txBody>
          <a:bodyPr wrap="square" rtlCol="0">
            <a:spAutoFit/>
          </a:bodyPr>
          <a:lstStyle/>
          <a:p>
            <a:pPr algn="ctr"/>
            <a:r>
              <a:rPr lang="fr-FR" sz="2000" b="1" dirty="0">
                <a:solidFill>
                  <a:srgbClr val="C00000"/>
                </a:solidFill>
                <a:latin typeface="+mn-lt"/>
              </a:rPr>
              <a:t>MICRO LEVEL</a:t>
            </a:r>
          </a:p>
        </p:txBody>
      </p:sp>
      <p:sp>
        <p:nvSpPr>
          <p:cNvPr id="13" name="ZoneTexte 12"/>
          <p:cNvSpPr txBox="1"/>
          <p:nvPr/>
        </p:nvSpPr>
        <p:spPr>
          <a:xfrm>
            <a:off x="1383068" y="3662454"/>
            <a:ext cx="2026344" cy="400110"/>
          </a:xfrm>
          <a:prstGeom prst="rect">
            <a:avLst/>
          </a:prstGeom>
          <a:noFill/>
        </p:spPr>
        <p:txBody>
          <a:bodyPr wrap="square" rtlCol="0">
            <a:spAutoFit/>
          </a:bodyPr>
          <a:lstStyle/>
          <a:p>
            <a:pPr algn="ctr"/>
            <a:r>
              <a:rPr lang="fr-FR" sz="2000" b="1" dirty="0">
                <a:solidFill>
                  <a:srgbClr val="C00000"/>
                </a:solidFill>
                <a:latin typeface="+mn-lt"/>
              </a:rPr>
              <a:t>MESO LEVEL</a:t>
            </a:r>
          </a:p>
        </p:txBody>
      </p:sp>
      <p:sp>
        <p:nvSpPr>
          <p:cNvPr id="14" name="ZoneTexte 13"/>
          <p:cNvSpPr txBox="1"/>
          <p:nvPr/>
        </p:nvSpPr>
        <p:spPr>
          <a:xfrm>
            <a:off x="1383068" y="1917349"/>
            <a:ext cx="2311145" cy="400110"/>
          </a:xfrm>
          <a:prstGeom prst="rect">
            <a:avLst/>
          </a:prstGeom>
          <a:noFill/>
        </p:spPr>
        <p:txBody>
          <a:bodyPr wrap="square" rtlCol="0">
            <a:spAutoFit/>
          </a:bodyPr>
          <a:lstStyle/>
          <a:p>
            <a:pPr algn="ctr"/>
            <a:r>
              <a:rPr lang="fr-FR" sz="2000" b="1" dirty="0">
                <a:solidFill>
                  <a:srgbClr val="C00000"/>
                </a:solidFill>
                <a:latin typeface="+mn-lt"/>
              </a:rPr>
              <a:t>MACRO LEVEL</a:t>
            </a:r>
          </a:p>
        </p:txBody>
      </p:sp>
      <p:sp>
        <p:nvSpPr>
          <p:cNvPr id="4" name="Espace réservé du numéro de diapositive 3">
            <a:extLst>
              <a:ext uri="{FF2B5EF4-FFF2-40B4-BE49-F238E27FC236}">
                <a16:creationId xmlns:a16="http://schemas.microsoft.com/office/drawing/2014/main" id="{A8599D80-41D6-EB81-1CEF-43B84BA6BF6B}"/>
              </a:ext>
            </a:extLst>
          </p:cNvPr>
          <p:cNvSpPr>
            <a:spLocks noGrp="1"/>
          </p:cNvSpPr>
          <p:nvPr>
            <p:ph type="sldNum" sz="quarter" idx="4294967295"/>
          </p:nvPr>
        </p:nvSpPr>
        <p:spPr>
          <a:xfrm>
            <a:off x="11610784" y="6485296"/>
            <a:ext cx="581216" cy="375623"/>
          </a:xfrm>
        </p:spPr>
        <p:txBody>
          <a:bodyPr/>
          <a:lstStyle/>
          <a:p>
            <a:fld id="{DADE71CD-10DE-401A-8300-22BBDD94B61E}" type="slidenum">
              <a:rPr lang="fr-CH" smtClean="0"/>
              <a:t>11</a:t>
            </a:fld>
            <a:endParaRPr lang="fr-CH"/>
          </a:p>
        </p:txBody>
      </p:sp>
      <p:pic>
        <p:nvPicPr>
          <p:cNvPr id="6" name="Image 5">
            <a:extLst>
              <a:ext uri="{FF2B5EF4-FFF2-40B4-BE49-F238E27FC236}">
                <a16:creationId xmlns:a16="http://schemas.microsoft.com/office/drawing/2014/main" id="{89F14E49-40D5-248C-9844-C3DA054B3F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4857" y="6592526"/>
            <a:ext cx="993215" cy="208567"/>
          </a:xfrm>
          <a:prstGeom prst="rect">
            <a:avLst/>
          </a:prstGeom>
        </p:spPr>
      </p:pic>
    </p:spTree>
    <p:extLst>
      <p:ext uri="{BB962C8B-B14F-4D97-AF65-F5344CB8AC3E}">
        <p14:creationId xmlns:p14="http://schemas.microsoft.com/office/powerpoint/2010/main" val="383414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885" y="381723"/>
            <a:ext cx="11705115" cy="1008112"/>
          </a:xfrm>
        </p:spPr>
        <p:txBody>
          <a:bodyPr>
            <a:noAutofit/>
          </a:bodyPr>
          <a:lstStyle/>
          <a:p>
            <a:pPr algn="ctr"/>
            <a:r>
              <a:rPr lang="fr-CH" sz="4000" dirty="0">
                <a:solidFill>
                  <a:srgbClr val="164EAA"/>
                </a:solidFill>
              </a:rPr>
              <a:t>Posture motivationnelle et interprofessionnelle connectée à la réalité du patient</a:t>
            </a:r>
            <a:endParaRPr lang="fr-CH" sz="4000" dirty="0"/>
          </a:p>
        </p:txBody>
      </p:sp>
      <p:sp>
        <p:nvSpPr>
          <p:cNvPr id="4" name="Espace réservé du numéro de diapositive 3"/>
          <p:cNvSpPr>
            <a:spLocks noGrp="1"/>
          </p:cNvSpPr>
          <p:nvPr>
            <p:ph type="sldNum" sz="quarter" idx="4294967295"/>
          </p:nvPr>
        </p:nvSpPr>
        <p:spPr>
          <a:xfrm>
            <a:off x="11610784" y="6485296"/>
            <a:ext cx="581216" cy="375623"/>
          </a:xfrm>
        </p:spPr>
        <p:txBody>
          <a:bodyPr/>
          <a:lstStyle/>
          <a:p>
            <a:fld id="{04A3A10D-7D5E-4932-A76F-CD1632FD3D96}" type="slidenum">
              <a:rPr lang="en-US" smtClean="0"/>
              <a:pPr/>
              <a:t>12</a:t>
            </a:fld>
            <a:endParaRPr lang="en-US" dirty="0"/>
          </a:p>
        </p:txBody>
      </p:sp>
      <p:sp>
        <p:nvSpPr>
          <p:cNvPr id="10" name="ZoneTexte 9"/>
          <p:cNvSpPr txBox="1"/>
          <p:nvPr/>
        </p:nvSpPr>
        <p:spPr>
          <a:xfrm>
            <a:off x="606056" y="6327263"/>
            <a:ext cx="9234360" cy="338554"/>
          </a:xfrm>
          <a:prstGeom prst="rect">
            <a:avLst/>
          </a:prstGeom>
          <a:noFill/>
        </p:spPr>
        <p:txBody>
          <a:bodyPr wrap="square" rtlCol="0">
            <a:spAutoFit/>
          </a:bodyPr>
          <a:lstStyle/>
          <a:p>
            <a:r>
              <a:rPr lang="fr-FR" sz="1600" dirty="0">
                <a:latin typeface="+mn-lt"/>
              </a:rPr>
              <a:t>Podcast Sanae Mazouri</a:t>
            </a:r>
          </a:p>
        </p:txBody>
      </p:sp>
      <p:pic>
        <p:nvPicPr>
          <p:cNvPr id="3" name="Image 2">
            <a:extLst>
              <a:ext uri="{FF2B5EF4-FFF2-40B4-BE49-F238E27FC236}">
                <a16:creationId xmlns:a16="http://schemas.microsoft.com/office/drawing/2014/main" id="{A0D61031-BF6F-4A39-8E51-168C821FA546}"/>
              </a:ext>
            </a:extLst>
          </p:cNvPr>
          <p:cNvPicPr>
            <a:picLocks noChangeAspect="1"/>
          </p:cNvPicPr>
          <p:nvPr/>
        </p:nvPicPr>
        <p:blipFill>
          <a:blip r:embed="rId5"/>
          <a:stretch>
            <a:fillRect/>
          </a:stretch>
        </p:blipFill>
        <p:spPr>
          <a:xfrm>
            <a:off x="4278447" y="1541500"/>
            <a:ext cx="4337144" cy="4308036"/>
          </a:xfrm>
          <a:prstGeom prst="rect">
            <a:avLst/>
          </a:prstGeom>
        </p:spPr>
      </p:pic>
      <p:pic>
        <p:nvPicPr>
          <p:cNvPr id="5" name="Image 4">
            <a:extLst>
              <a:ext uri="{FF2B5EF4-FFF2-40B4-BE49-F238E27FC236}">
                <a16:creationId xmlns:a16="http://schemas.microsoft.com/office/drawing/2014/main" id="{4E95A49C-1F9F-DD37-907B-BA17903BB6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9" name="effet indésirable finale mp3">
            <a:hlinkClick r:id="" action="ppaction://media"/>
            <a:extLst>
              <a:ext uri="{FF2B5EF4-FFF2-40B4-BE49-F238E27FC236}">
                <a16:creationId xmlns:a16="http://schemas.microsoft.com/office/drawing/2014/main" id="{8CF3806E-D9E0-7A9E-D35A-37954A2D463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26859" y="3322588"/>
            <a:ext cx="406400" cy="406400"/>
          </a:xfrm>
          <a:prstGeom prst="rect">
            <a:avLst/>
          </a:prstGeom>
        </p:spPr>
      </p:pic>
    </p:spTree>
    <p:extLst>
      <p:ext uri="{BB962C8B-B14F-4D97-AF65-F5344CB8AC3E}">
        <p14:creationId xmlns:p14="http://schemas.microsoft.com/office/powerpoint/2010/main" val="40269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1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6000" y="0"/>
            <a:ext cx="10515600" cy="1325563"/>
          </a:xfrm>
        </p:spPr>
        <p:txBody>
          <a:bodyPr>
            <a:noAutofit/>
          </a:bodyPr>
          <a:lstStyle/>
          <a:p>
            <a:r>
              <a:rPr lang="fr-FR" sz="2800" dirty="0">
                <a:solidFill>
                  <a:srgbClr val="C00000"/>
                </a:solidFill>
              </a:rPr>
              <a:t>Elément fondamental </a:t>
            </a:r>
            <a:br>
              <a:rPr lang="fr-FR" sz="2800" dirty="0"/>
            </a:br>
            <a:r>
              <a:rPr lang="fr-FR" sz="2800" dirty="0">
                <a:solidFill>
                  <a:srgbClr val="164EAA"/>
                </a:solidFill>
              </a:rPr>
              <a:t>L'adhésion aux médicaments est un comportement sensible</a:t>
            </a:r>
            <a:endParaRPr lang="en-US" sz="2800" dirty="0">
              <a:solidFill>
                <a:srgbClr val="164EAA"/>
              </a:solidFill>
            </a:endParaRP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832" y="2344961"/>
            <a:ext cx="2857500" cy="1600200"/>
          </a:xfrm>
        </p:spPr>
      </p:pic>
      <p:sp>
        <p:nvSpPr>
          <p:cNvPr id="8" name="ZoneTexte 7"/>
          <p:cNvSpPr txBox="1"/>
          <p:nvPr/>
        </p:nvSpPr>
        <p:spPr>
          <a:xfrm>
            <a:off x="4409767" y="2344961"/>
            <a:ext cx="6468907" cy="1569660"/>
          </a:xfrm>
          <a:prstGeom prst="rect">
            <a:avLst/>
          </a:prstGeom>
          <a:noFill/>
          <a:ln w="38100">
            <a:solidFill>
              <a:schemeClr val="accent1"/>
            </a:solidFill>
          </a:ln>
        </p:spPr>
        <p:txBody>
          <a:bodyPr wrap="square" rtlCol="0">
            <a:spAutoFit/>
          </a:bodyPr>
          <a:lstStyle/>
          <a:p>
            <a:pPr lvl="0">
              <a:defRPr/>
            </a:pPr>
            <a:r>
              <a:rPr kumimoji="0" lang="fr-FR" sz="2400" b="0" i="0" u="none" strike="noStrike" kern="1200" cap="none" spc="0" normalizeH="0" baseline="0" noProof="0" dirty="0">
                <a:ln>
                  <a:noFill/>
                </a:ln>
                <a:solidFill>
                  <a:prstClr val="black"/>
                </a:solidFill>
                <a:effectLst/>
                <a:uLnTx/>
                <a:uFillTx/>
                <a:latin typeface="+mn-lt"/>
                <a:ea typeface="+mn-ea"/>
                <a:cs typeface="Arial" charset="0"/>
              </a:rPr>
              <a:t>«</a:t>
            </a:r>
            <a:r>
              <a:rPr lang="fr-FR" dirty="0">
                <a:solidFill>
                  <a:prstClr val="black"/>
                </a:solidFill>
                <a:latin typeface="+mn-lt"/>
              </a:rPr>
              <a:t>Les personnes qui ont les informations les plus sensibles à communiquer peuvent être celles qui sont le moins susceptibles de le faire</a:t>
            </a:r>
            <a:r>
              <a:rPr kumimoji="0" lang="en-US" sz="2400" b="0" i="0" u="none" strike="noStrike" kern="1200" cap="none" spc="0" normalizeH="0" baseline="0" noProof="0" dirty="0">
                <a:ln>
                  <a:noFill/>
                </a:ln>
                <a:solidFill>
                  <a:prstClr val="black"/>
                </a:solidFill>
                <a:effectLst/>
                <a:uLnTx/>
                <a:uFillTx/>
                <a:latin typeface="+mn-lt"/>
                <a:ea typeface="+mn-ea"/>
                <a:cs typeface="Arial" charset="0"/>
              </a:rPr>
              <a:t>.</a:t>
            </a:r>
            <a:r>
              <a:rPr kumimoji="0" lang="fr-FR" sz="2400" b="0" i="0" u="none" strike="noStrike" kern="1200" cap="none" spc="0" normalizeH="0" baseline="0" noProof="0" dirty="0">
                <a:ln>
                  <a:noFill/>
                </a:ln>
                <a:solidFill>
                  <a:prstClr val="black"/>
                </a:solidFill>
                <a:effectLst/>
                <a:uLnTx/>
                <a:uFillTx/>
                <a:latin typeface="+mn-lt"/>
                <a:ea typeface="+mn-ea"/>
                <a:cs typeface="Arial" charset="0"/>
              </a:rPr>
              <a:t>» </a:t>
            </a:r>
            <a:r>
              <a:rPr kumimoji="0" lang="fr-FR" sz="1600" b="0" i="0" u="none" strike="noStrike" kern="1200" cap="none" spc="0" normalizeH="0" baseline="0" noProof="0" dirty="0">
                <a:ln>
                  <a:noFill/>
                </a:ln>
                <a:solidFill>
                  <a:prstClr val="black"/>
                </a:solidFill>
                <a:effectLst/>
                <a:uLnTx/>
                <a:uFillTx/>
                <a:latin typeface="+mn-lt"/>
                <a:ea typeface="+mn-ea"/>
                <a:cs typeface="Arial" charset="0"/>
              </a:rPr>
              <a:t>(Tourangeau 1996, </a:t>
            </a:r>
            <a:r>
              <a:rPr kumimoji="0" lang="fr-FR" sz="1600" b="0" i="1" u="none" strike="noStrike" kern="1200" cap="none" spc="0" normalizeH="0" baseline="0" noProof="0" dirty="0">
                <a:ln>
                  <a:noFill/>
                </a:ln>
                <a:solidFill>
                  <a:prstClr val="black"/>
                </a:solidFill>
                <a:effectLst/>
                <a:uLnTx/>
                <a:uFillTx/>
                <a:latin typeface="+mn-lt"/>
                <a:ea typeface="+mn-ea"/>
                <a:cs typeface="Arial" charset="0"/>
              </a:rPr>
              <a:t>traduit de l’anglais</a:t>
            </a:r>
            <a:r>
              <a:rPr kumimoji="0" lang="fr-FR" sz="1600" b="0" i="0" u="none" strike="noStrike" kern="1200" cap="none" spc="0" normalizeH="0" baseline="0" noProof="0" dirty="0">
                <a:ln>
                  <a:noFill/>
                </a:ln>
                <a:solidFill>
                  <a:prstClr val="black"/>
                </a:solidFill>
                <a:effectLst/>
                <a:uLnTx/>
                <a:uFillTx/>
                <a:latin typeface="+mn-lt"/>
                <a:ea typeface="+mn-ea"/>
                <a:cs typeface="Arial" charset="0"/>
              </a:rPr>
              <a:t>)</a:t>
            </a:r>
            <a:endParaRPr kumimoji="0" lang="en-US" sz="2400" b="0" i="0" u="none" strike="noStrike" kern="1200" cap="none" spc="0" normalizeH="0" baseline="0" noProof="0" dirty="0">
              <a:ln>
                <a:noFill/>
              </a:ln>
              <a:solidFill>
                <a:prstClr val="black"/>
              </a:solidFill>
              <a:effectLst/>
              <a:uLnTx/>
              <a:uFillTx/>
              <a:latin typeface="+mn-lt"/>
              <a:ea typeface="+mn-ea"/>
              <a:cs typeface="Arial" charset="0"/>
            </a:endParaRPr>
          </a:p>
        </p:txBody>
      </p:sp>
      <p:sp>
        <p:nvSpPr>
          <p:cNvPr id="3" name="Espace réservé du numéro de diapositive 2">
            <a:extLst>
              <a:ext uri="{FF2B5EF4-FFF2-40B4-BE49-F238E27FC236}">
                <a16:creationId xmlns:a16="http://schemas.microsoft.com/office/drawing/2014/main" id="{97409D64-D031-80D6-62B8-99A504D9FB46}"/>
              </a:ext>
            </a:extLst>
          </p:cNvPr>
          <p:cNvSpPr>
            <a:spLocks noGrp="1"/>
          </p:cNvSpPr>
          <p:nvPr>
            <p:ph type="sldNum" sz="quarter" idx="4294967295"/>
          </p:nvPr>
        </p:nvSpPr>
        <p:spPr>
          <a:xfrm>
            <a:off x="11610784" y="6485296"/>
            <a:ext cx="581216" cy="375623"/>
          </a:xfrm>
        </p:spPr>
        <p:txBody>
          <a:bodyPr/>
          <a:lstStyle/>
          <a:p>
            <a:fld id="{DADE71CD-10DE-401A-8300-22BBDD94B61E}" type="slidenum">
              <a:rPr lang="fr-CH" smtClean="0"/>
              <a:t>13</a:t>
            </a:fld>
            <a:endParaRPr lang="fr-CH"/>
          </a:p>
        </p:txBody>
      </p:sp>
      <p:pic>
        <p:nvPicPr>
          <p:cNvPr id="4" name="Image 3">
            <a:extLst>
              <a:ext uri="{FF2B5EF4-FFF2-40B4-BE49-F238E27FC236}">
                <a16:creationId xmlns:a16="http://schemas.microsoft.com/office/drawing/2014/main" id="{ECEEEA40-AF3D-540F-F6D9-ADCEDA2705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352508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1" name="Google Shape;551;p40"/>
          <p:cNvSpPr txBox="1"/>
          <p:nvPr/>
        </p:nvSpPr>
        <p:spPr>
          <a:xfrm>
            <a:off x="192506" y="6257836"/>
            <a:ext cx="370005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CH" sz="1100" b="0" i="0" u="none" strike="noStrike" cap="none">
                <a:solidFill>
                  <a:srgbClr val="000000"/>
                </a:solidFill>
                <a:latin typeface="Arial"/>
                <a:ea typeface="Arial"/>
                <a:cs typeface="Arial"/>
                <a:sym typeface="Arial"/>
              </a:rPr>
              <a:t>Huang and al. Expert review of anticancer therapy, 2016</a:t>
            </a:r>
            <a:endParaRPr/>
          </a:p>
          <a:p>
            <a:pPr marL="0" marR="0" lvl="0" indent="0" algn="l" rtl="0">
              <a:lnSpc>
                <a:spcPct val="100000"/>
              </a:lnSpc>
              <a:spcBef>
                <a:spcPts val="0"/>
              </a:spcBef>
              <a:spcAft>
                <a:spcPts val="0"/>
              </a:spcAft>
              <a:buClr>
                <a:srgbClr val="000000"/>
              </a:buClr>
              <a:buSzPts val="1100"/>
              <a:buFont typeface="Arial"/>
              <a:buNone/>
            </a:pPr>
            <a:r>
              <a:rPr lang="fr-CH" sz="1100" b="0" i="0" u="none" strike="noStrike" cap="none">
                <a:solidFill>
                  <a:srgbClr val="000000"/>
                </a:solidFill>
                <a:latin typeface="Arial"/>
                <a:ea typeface="Arial"/>
                <a:cs typeface="Arial"/>
                <a:sym typeface="Arial"/>
              </a:rPr>
              <a:t>Lasala and al. BJCP 2021</a:t>
            </a:r>
            <a:endParaRPr/>
          </a:p>
        </p:txBody>
      </p:sp>
      <p:sp>
        <p:nvSpPr>
          <p:cNvPr id="552" name="Google Shape;552;p40"/>
          <p:cNvSpPr/>
          <p:nvPr/>
        </p:nvSpPr>
        <p:spPr>
          <a:xfrm>
            <a:off x="457741" y="1968008"/>
            <a:ext cx="11439686" cy="646290"/>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fr-CH" sz="2400" b="1" i="0" u="none" strike="noStrike" cap="none" dirty="0">
                <a:solidFill>
                  <a:srgbClr val="C00000"/>
                </a:solidFill>
                <a:latin typeface="Arial"/>
                <a:ea typeface="Arial"/>
                <a:cs typeface="Arial"/>
                <a:sym typeface="Arial"/>
              </a:rPr>
              <a:t>25-33% </a:t>
            </a:r>
            <a:r>
              <a:rPr lang="fr-CH" sz="2400" b="0" i="0" u="none" strike="noStrike" cap="none" dirty="0">
                <a:solidFill>
                  <a:srgbClr val="000000"/>
                </a:solidFill>
                <a:latin typeface="Arial"/>
                <a:ea typeface="Arial"/>
                <a:cs typeface="Arial"/>
                <a:sym typeface="Arial"/>
              </a:rPr>
              <a:t>des </a:t>
            </a:r>
            <a:r>
              <a:rPr lang="fr-CH" sz="2400" b="0" i="0" u="none" strike="noStrike" cap="none" dirty="0" err="1">
                <a:solidFill>
                  <a:srgbClr val="000000"/>
                </a:solidFill>
                <a:latin typeface="Arial"/>
                <a:ea typeface="Arial"/>
                <a:cs typeface="Arial"/>
                <a:sym typeface="Arial"/>
              </a:rPr>
              <a:t>patient·e·s</a:t>
            </a:r>
            <a:r>
              <a:rPr lang="fr-CH" sz="2400" b="0" i="0" u="none" strike="noStrike" cap="none" dirty="0">
                <a:solidFill>
                  <a:srgbClr val="000000"/>
                </a:solidFill>
                <a:latin typeface="Arial"/>
                <a:ea typeface="Arial"/>
                <a:cs typeface="Arial"/>
                <a:sym typeface="Arial"/>
              </a:rPr>
              <a:t> seraient non </a:t>
            </a:r>
            <a:r>
              <a:rPr lang="fr-CH" sz="2400" b="0" i="0" u="none" strike="noStrike" cap="none" dirty="0" err="1">
                <a:solidFill>
                  <a:srgbClr val="000000"/>
                </a:solidFill>
                <a:latin typeface="Arial"/>
                <a:ea typeface="Arial"/>
                <a:cs typeface="Arial"/>
                <a:sym typeface="Arial"/>
              </a:rPr>
              <a:t>adhérent·e·s</a:t>
            </a:r>
            <a:r>
              <a:rPr lang="fr-CH" sz="2400" b="0" i="0" u="none" strike="noStrike" cap="none" dirty="0">
                <a:solidFill>
                  <a:srgbClr val="000000"/>
                </a:solidFill>
                <a:latin typeface="Arial"/>
                <a:ea typeface="Arial"/>
                <a:cs typeface="Arial"/>
                <a:sym typeface="Arial"/>
              </a:rPr>
              <a:t> aux anticancéreux oraux (IPK)</a:t>
            </a:r>
            <a:endParaRPr dirty="0"/>
          </a:p>
        </p:txBody>
      </p:sp>
      <p:sp>
        <p:nvSpPr>
          <p:cNvPr id="553" name="Google Shape;553;p40"/>
          <p:cNvSpPr/>
          <p:nvPr/>
        </p:nvSpPr>
        <p:spPr>
          <a:xfrm>
            <a:off x="1684926" y="4900373"/>
            <a:ext cx="9173574" cy="10617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2400"/>
              <a:buFont typeface="Arial"/>
              <a:buChar char="•"/>
            </a:pPr>
            <a:r>
              <a:rPr lang="fr-CH" sz="1400" b="0" i="0" u="none" strike="noStrike" cap="none" dirty="0">
                <a:solidFill>
                  <a:srgbClr val="000000"/>
                </a:solidFill>
                <a:latin typeface="Arial"/>
                <a:ea typeface="Arial"/>
                <a:cs typeface="Arial"/>
                <a:sym typeface="Arial"/>
              </a:rPr>
              <a:t>Définitions et mesures de l’adhésion diverses</a:t>
            </a:r>
            <a:endParaRPr sz="1400" dirty="0"/>
          </a:p>
          <a:p>
            <a:pPr marL="285750" marR="0" lvl="0" indent="-285750" algn="l" rtl="0">
              <a:lnSpc>
                <a:spcPct val="150000"/>
              </a:lnSpc>
              <a:spcBef>
                <a:spcPts val="0"/>
              </a:spcBef>
              <a:spcAft>
                <a:spcPts val="0"/>
              </a:spcAft>
              <a:buClr>
                <a:srgbClr val="000000"/>
              </a:buClr>
              <a:buSzPts val="2400"/>
              <a:buFont typeface="Arial"/>
              <a:buChar char="•"/>
            </a:pPr>
            <a:r>
              <a:rPr lang="fr-CH" sz="1400" b="0" i="0" u="none" strike="noStrike" cap="none" dirty="0">
                <a:solidFill>
                  <a:srgbClr val="000000"/>
                </a:solidFill>
                <a:latin typeface="Arial"/>
                <a:ea typeface="Arial"/>
                <a:cs typeface="Arial"/>
                <a:sym typeface="Arial"/>
              </a:rPr>
              <a:t>Méthodologies faibles en général (très variées)</a:t>
            </a:r>
            <a:endParaRPr sz="1400" dirty="0"/>
          </a:p>
          <a:p>
            <a:pPr marL="285750" marR="0" lvl="0" indent="-285750" algn="l" rtl="0">
              <a:lnSpc>
                <a:spcPct val="150000"/>
              </a:lnSpc>
              <a:spcBef>
                <a:spcPts val="0"/>
              </a:spcBef>
              <a:spcAft>
                <a:spcPts val="0"/>
              </a:spcAft>
              <a:buClr>
                <a:srgbClr val="000000"/>
              </a:buClr>
              <a:buSzPts val="2400"/>
              <a:buFont typeface="Arial"/>
              <a:buChar char="•"/>
            </a:pPr>
            <a:r>
              <a:rPr lang="fr-CH" sz="1400" b="0" i="0" u="none" strike="noStrike" cap="none" dirty="0">
                <a:solidFill>
                  <a:srgbClr val="000000"/>
                </a:solidFill>
                <a:latin typeface="Arial"/>
                <a:ea typeface="Arial"/>
                <a:cs typeface="Arial"/>
                <a:sym typeface="Arial"/>
              </a:rPr>
              <a:t>Outils principalement utilisés : questionnaires auto-rapportés</a:t>
            </a:r>
            <a:endParaRPr sz="1400" dirty="0"/>
          </a:p>
        </p:txBody>
      </p:sp>
      <p:pic>
        <p:nvPicPr>
          <p:cNvPr id="554" name="Google Shape;554;p40"/>
          <p:cNvPicPr preferRelativeResize="0"/>
          <p:nvPr/>
        </p:nvPicPr>
        <p:blipFill rotWithShape="1">
          <a:blip r:embed="rId3">
            <a:alphaModFix/>
          </a:blip>
          <a:srcRect/>
          <a:stretch/>
        </p:blipFill>
        <p:spPr>
          <a:xfrm>
            <a:off x="781590" y="5108154"/>
            <a:ext cx="647160" cy="558334"/>
          </a:xfrm>
          <a:prstGeom prst="rect">
            <a:avLst/>
          </a:prstGeom>
          <a:noFill/>
          <a:ln>
            <a:noFill/>
          </a:ln>
        </p:spPr>
      </p:pic>
      <p:sp>
        <p:nvSpPr>
          <p:cNvPr id="8" name="Espace réservé du numéro de diapositive 1"/>
          <p:cNvSpPr txBox="1">
            <a:spLocks/>
          </p:cNvSpPr>
          <p:nvPr/>
        </p:nvSpPr>
        <p:spPr>
          <a:xfrm>
            <a:off x="9900458" y="6459785"/>
            <a:ext cx="1312025"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fr-CH" smtClean="0"/>
              <a:pPr algn="r"/>
              <a:t>14</a:t>
            </a:fld>
            <a:endParaRPr lang="fr-CH" dirty="0"/>
          </a:p>
        </p:txBody>
      </p:sp>
      <p:sp>
        <p:nvSpPr>
          <p:cNvPr id="2" name="Titre 1">
            <a:extLst>
              <a:ext uri="{FF2B5EF4-FFF2-40B4-BE49-F238E27FC236}">
                <a16:creationId xmlns:a16="http://schemas.microsoft.com/office/drawing/2014/main" id="{3C197811-462C-B8F8-AA03-DBFA1EF160F9}"/>
              </a:ext>
            </a:extLst>
          </p:cNvPr>
          <p:cNvSpPr txBox="1">
            <a:spLocks/>
          </p:cNvSpPr>
          <p:nvPr/>
        </p:nvSpPr>
        <p:spPr>
          <a:xfrm>
            <a:off x="696883" y="13039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2800" dirty="0">
                <a:solidFill>
                  <a:srgbClr val="C00000"/>
                </a:solidFill>
              </a:rPr>
              <a:t>Elément fondamental </a:t>
            </a:r>
            <a:br>
              <a:rPr lang="fr-FR" sz="2800" dirty="0"/>
            </a:br>
            <a:r>
              <a:rPr lang="fr-FR" sz="2800" dirty="0">
                <a:solidFill>
                  <a:srgbClr val="164EAA"/>
                </a:solidFill>
              </a:rPr>
              <a:t>L'adhésion aux médicaments est un comportement sensible</a:t>
            </a:r>
            <a:endParaRPr lang="en-US" sz="2800" dirty="0">
              <a:solidFill>
                <a:srgbClr val="164EAA"/>
              </a:solidFill>
            </a:endParaRPr>
          </a:p>
        </p:txBody>
      </p:sp>
      <p:sp>
        <p:nvSpPr>
          <p:cNvPr id="5" name="Google Shape;561;p41">
            <a:extLst>
              <a:ext uri="{FF2B5EF4-FFF2-40B4-BE49-F238E27FC236}">
                <a16:creationId xmlns:a16="http://schemas.microsoft.com/office/drawing/2014/main" id="{BEA97BC4-349F-095B-2714-B031A69B6BC7}"/>
              </a:ext>
            </a:extLst>
          </p:cNvPr>
          <p:cNvSpPr txBox="1">
            <a:spLocks/>
          </p:cNvSpPr>
          <p:nvPr/>
        </p:nvSpPr>
        <p:spPr>
          <a:xfrm>
            <a:off x="693820" y="2963228"/>
            <a:ext cx="11260757" cy="153257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Clr>
                <a:schemeClr val="dk1"/>
              </a:buClr>
              <a:buSzPts val="2100"/>
              <a:buNone/>
            </a:pPr>
            <a:r>
              <a:rPr lang="fr-FR" sz="2400" b="1" dirty="0">
                <a:solidFill>
                  <a:srgbClr val="C00000"/>
                </a:solidFill>
              </a:rPr>
              <a:t>30-60%</a:t>
            </a:r>
            <a:r>
              <a:rPr lang="fr-FR" sz="2400" dirty="0"/>
              <a:t> des </a:t>
            </a:r>
            <a:r>
              <a:rPr lang="fr-FR" sz="2400" dirty="0" err="1"/>
              <a:t>patient.e.s</a:t>
            </a:r>
            <a:r>
              <a:rPr lang="fr-FR" sz="2400" dirty="0"/>
              <a:t> en rémission d’un cancer du sein seraient non </a:t>
            </a:r>
            <a:r>
              <a:rPr lang="fr-FR" sz="2400" dirty="0" err="1"/>
              <a:t>adhérent.e.s</a:t>
            </a:r>
            <a:r>
              <a:rPr lang="fr-FR" sz="2400" dirty="0"/>
              <a:t> à l’hormonothérapie adjuvante </a:t>
            </a:r>
          </a:p>
          <a:p>
            <a:pPr marL="0" indent="0" fontAlgn="auto">
              <a:spcAft>
                <a:spcPts val="0"/>
              </a:spcAft>
              <a:buClr>
                <a:schemeClr val="dk1"/>
              </a:buClr>
              <a:buSzPts val="2100"/>
              <a:buNone/>
            </a:pPr>
            <a:r>
              <a:rPr lang="fr-FR" sz="2400" b="1" dirty="0">
                <a:solidFill>
                  <a:srgbClr val="C00000"/>
                </a:solidFill>
              </a:rPr>
              <a:t>30-70%</a:t>
            </a:r>
            <a:r>
              <a:rPr lang="fr-FR" sz="2400" dirty="0"/>
              <a:t> des </a:t>
            </a:r>
            <a:r>
              <a:rPr lang="fr-FR" sz="2400" dirty="0" err="1"/>
              <a:t>patient.e.s</a:t>
            </a:r>
            <a:r>
              <a:rPr lang="fr-FR" sz="2400" dirty="0"/>
              <a:t> en rémission d’un cancer du sein ont arrêté l’hormonothérapie adjuvante avant d’atteindre les 5 années de traitement prescrit</a:t>
            </a:r>
          </a:p>
        </p:txBody>
      </p:sp>
      <p:sp>
        <p:nvSpPr>
          <p:cNvPr id="6" name="Google Shape;562;p41">
            <a:extLst>
              <a:ext uri="{FF2B5EF4-FFF2-40B4-BE49-F238E27FC236}">
                <a16:creationId xmlns:a16="http://schemas.microsoft.com/office/drawing/2014/main" id="{2D6F7E43-D87C-1AD3-BD36-2BF3AA16EA3F}"/>
              </a:ext>
            </a:extLst>
          </p:cNvPr>
          <p:cNvSpPr/>
          <p:nvPr/>
        </p:nvSpPr>
        <p:spPr>
          <a:xfrm>
            <a:off x="4121758" y="6257836"/>
            <a:ext cx="468435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CH" sz="1100" b="0" i="0" u="none" strike="noStrike" cap="none" dirty="0">
                <a:solidFill>
                  <a:srgbClr val="000000"/>
                </a:solidFill>
                <a:latin typeface="Arial"/>
                <a:ea typeface="Arial"/>
                <a:cs typeface="Arial"/>
                <a:sym typeface="Arial"/>
              </a:rPr>
              <a:t>Murphy et al. BCRT 2012</a:t>
            </a:r>
            <a:endParaRPr dirty="0"/>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 name="Google Shape;563;p41">
            <a:extLst>
              <a:ext uri="{FF2B5EF4-FFF2-40B4-BE49-F238E27FC236}">
                <a16:creationId xmlns:a16="http://schemas.microsoft.com/office/drawing/2014/main" id="{41DD1C31-84DD-3FC0-A381-55B153368B33}"/>
              </a:ext>
            </a:extLst>
          </p:cNvPr>
          <p:cNvSpPr txBox="1"/>
          <p:nvPr/>
        </p:nvSpPr>
        <p:spPr>
          <a:xfrm>
            <a:off x="4102708" y="6443052"/>
            <a:ext cx="34403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CH" sz="1100" b="0" i="0" u="none" strike="noStrike" cap="none" dirty="0" err="1">
                <a:solidFill>
                  <a:srgbClr val="000000"/>
                </a:solidFill>
                <a:latin typeface="Arial"/>
                <a:ea typeface="Arial"/>
                <a:cs typeface="Arial"/>
                <a:sym typeface="Arial"/>
              </a:rPr>
              <a:t>Hershman</a:t>
            </a:r>
            <a:r>
              <a:rPr lang="fr-CH" sz="1100" b="0" i="0" u="none" strike="noStrike" cap="none" dirty="0">
                <a:solidFill>
                  <a:srgbClr val="000000"/>
                </a:solidFill>
                <a:latin typeface="Arial"/>
                <a:ea typeface="Arial"/>
                <a:cs typeface="Arial"/>
                <a:sym typeface="Arial"/>
              </a:rPr>
              <a:t> and al. </a:t>
            </a:r>
            <a:r>
              <a:rPr lang="fr-CH" sz="1100" b="0" i="0" u="none" strike="noStrike" cap="none" dirty="0" err="1">
                <a:solidFill>
                  <a:srgbClr val="000000"/>
                </a:solidFill>
                <a:latin typeface="Arial"/>
                <a:ea typeface="Arial"/>
                <a:cs typeface="Arial"/>
                <a:sym typeface="Arial"/>
              </a:rPr>
              <a:t>Breast</a:t>
            </a:r>
            <a:r>
              <a:rPr lang="fr-CH" sz="1100" b="0" i="0" u="none" strike="noStrike" cap="none" dirty="0">
                <a:solidFill>
                  <a:srgbClr val="000000"/>
                </a:solidFill>
                <a:latin typeface="Arial"/>
                <a:ea typeface="Arial"/>
                <a:cs typeface="Arial"/>
                <a:sym typeface="Arial"/>
              </a:rPr>
              <a:t> Cancer </a:t>
            </a:r>
            <a:r>
              <a:rPr lang="fr-CH" sz="1100" b="0" i="0" u="none" strike="noStrike" cap="none" dirty="0" err="1">
                <a:solidFill>
                  <a:srgbClr val="000000"/>
                </a:solidFill>
                <a:latin typeface="Arial"/>
                <a:ea typeface="Arial"/>
                <a:cs typeface="Arial"/>
                <a:sym typeface="Arial"/>
              </a:rPr>
              <a:t>Rest</a:t>
            </a:r>
            <a:r>
              <a:rPr lang="fr-CH" sz="1100" b="0" i="0" u="none" strike="noStrike" cap="none" dirty="0">
                <a:solidFill>
                  <a:srgbClr val="000000"/>
                </a:solidFill>
                <a:latin typeface="Arial"/>
                <a:ea typeface="Arial"/>
                <a:cs typeface="Arial"/>
                <a:sym typeface="Arial"/>
              </a:rPr>
              <a:t> </a:t>
            </a:r>
            <a:r>
              <a:rPr lang="fr-CH" sz="1100" b="0" i="0" u="none" strike="noStrike" cap="none" dirty="0" err="1">
                <a:solidFill>
                  <a:srgbClr val="000000"/>
                </a:solidFill>
                <a:latin typeface="Arial"/>
                <a:ea typeface="Arial"/>
                <a:cs typeface="Arial"/>
                <a:sym typeface="Arial"/>
              </a:rPr>
              <a:t>Treat</a:t>
            </a:r>
            <a:r>
              <a:rPr lang="fr-CH" sz="1100" b="0" i="0" u="none" strike="noStrike" cap="none" dirty="0">
                <a:solidFill>
                  <a:srgbClr val="000000"/>
                </a:solidFill>
                <a:latin typeface="Arial"/>
                <a:ea typeface="Arial"/>
                <a:cs typeface="Arial"/>
                <a:sym typeface="Arial"/>
              </a:rPr>
              <a:t>, 2011</a:t>
            </a:r>
            <a:endParaRPr dirty="0"/>
          </a:p>
        </p:txBody>
      </p:sp>
      <p:pic>
        <p:nvPicPr>
          <p:cNvPr id="9" name="Image 8">
            <a:extLst>
              <a:ext uri="{FF2B5EF4-FFF2-40B4-BE49-F238E27FC236}">
                <a16:creationId xmlns:a16="http://schemas.microsoft.com/office/drawing/2014/main" id="{3D6E96AF-6E73-CF11-343C-652D40B24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02E4D57E-835E-4515-B57C-3C083C3C433C}"/>
              </a:ext>
            </a:extLst>
          </p:cNvPr>
          <p:cNvGraphicFramePr>
            <a:graphicFrameLocks noGrp="1"/>
          </p:cNvGraphicFramePr>
          <p:nvPr>
            <p:extLst>
              <p:ext uri="{D42A27DB-BD31-4B8C-83A1-F6EECF244321}">
                <p14:modId xmlns:p14="http://schemas.microsoft.com/office/powerpoint/2010/main" val="950643120"/>
              </p:ext>
            </p:extLst>
          </p:nvPr>
        </p:nvGraphicFramePr>
        <p:xfrm>
          <a:off x="416506" y="699277"/>
          <a:ext cx="8128000" cy="5394960"/>
        </p:xfrm>
        <a:graphic>
          <a:graphicData uri="http://schemas.openxmlformats.org/drawingml/2006/table">
            <a:tbl>
              <a:tblPr firstRow="1" bandRow="1">
                <a:tableStyleId>{5C22544A-7EE6-4342-B048-85BDC9FD1C3A}</a:tableStyleId>
              </a:tblPr>
              <a:tblGrid>
                <a:gridCol w="2523226">
                  <a:extLst>
                    <a:ext uri="{9D8B030D-6E8A-4147-A177-3AD203B41FA5}">
                      <a16:colId xmlns:a16="http://schemas.microsoft.com/office/drawing/2014/main" val="2618499458"/>
                    </a:ext>
                  </a:extLst>
                </a:gridCol>
                <a:gridCol w="5604774">
                  <a:extLst>
                    <a:ext uri="{9D8B030D-6E8A-4147-A177-3AD203B41FA5}">
                      <a16:colId xmlns:a16="http://schemas.microsoft.com/office/drawing/2014/main" val="2204501767"/>
                    </a:ext>
                  </a:extLst>
                </a:gridCol>
              </a:tblGrid>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J’ai de l’information de qualité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sais </a:t>
                      </a:r>
                      <a:r>
                        <a:rPr lang="fr-FR" sz="1600" b="1" dirty="0">
                          <a:solidFill>
                            <a:schemeClr val="tx2"/>
                          </a:solidFill>
                        </a:rPr>
                        <a:t>où/comment chercher </a:t>
                      </a:r>
                      <a:r>
                        <a:rPr lang="fr-FR" sz="1600" b="0" dirty="0">
                          <a:solidFill>
                            <a:schemeClr val="tx1"/>
                          </a:solidFill>
                        </a:rPr>
                        <a:t>des informations de qualité et les </a:t>
                      </a:r>
                      <a:r>
                        <a:rPr lang="fr-FR" sz="1600" b="1" dirty="0">
                          <a:solidFill>
                            <a:schemeClr val="tx2"/>
                          </a:solidFill>
                        </a:rPr>
                        <a:t>demander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60340400"/>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J’ose parler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FR" sz="1600" b="1" dirty="0">
                          <a:solidFill>
                            <a:schemeClr val="accent6">
                              <a:lumMod val="75000"/>
                            </a:schemeClr>
                          </a:solidFill>
                        </a:rPr>
                        <a:t>J’ose</a:t>
                      </a:r>
                      <a:r>
                        <a:rPr lang="fr-FR" sz="1600" b="0" dirty="0">
                          <a:solidFill>
                            <a:schemeClr val="tx1"/>
                          </a:solidFill>
                        </a:rPr>
                        <a:t> parler de mes soucis en lien avec le médicament</a:t>
                      </a:r>
                    </a:p>
                    <a:p>
                      <a:r>
                        <a:rPr lang="fr-FR" sz="1600" b="0" dirty="0">
                          <a:solidFill>
                            <a:schemeClr val="tx1"/>
                          </a:solidFill>
                        </a:rPr>
                        <a:t>Je peux parler des </a:t>
                      </a:r>
                      <a:r>
                        <a:rPr lang="fr-FR" sz="1600" b="1" dirty="0">
                          <a:solidFill>
                            <a:schemeClr val="accent6">
                              <a:lumMod val="75000"/>
                            </a:schemeClr>
                          </a:solidFill>
                        </a:rPr>
                        <a:t>autres traitements </a:t>
                      </a:r>
                      <a:r>
                        <a:rPr lang="fr-FR" sz="1600" b="0" dirty="0">
                          <a:solidFill>
                            <a:schemeClr val="tx1"/>
                          </a:solidFill>
                        </a:rPr>
                        <a:t>que je prends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trouve du soutien chez </a:t>
                      </a:r>
                      <a:r>
                        <a:rPr lang="fr-FR" sz="1600" b="1" dirty="0">
                          <a:solidFill>
                            <a:schemeClr val="accent6">
                              <a:lumMod val="75000"/>
                            </a:schemeClr>
                          </a:solidFill>
                        </a:rPr>
                        <a:t>mes proches</a:t>
                      </a:r>
                    </a:p>
                    <a:p>
                      <a:r>
                        <a:rPr lang="fr-FR" sz="1600" b="0" dirty="0">
                          <a:solidFill>
                            <a:schemeClr val="tx1"/>
                          </a:solidFill>
                        </a:rPr>
                        <a:t>J’ai un </a:t>
                      </a:r>
                      <a:r>
                        <a:rPr lang="fr-FR" sz="1600" b="1" dirty="0">
                          <a:solidFill>
                            <a:schemeClr val="accent6">
                              <a:lumMod val="75000"/>
                            </a:schemeClr>
                          </a:solidFill>
                        </a:rPr>
                        <a:t>médecin</a:t>
                      </a:r>
                      <a:r>
                        <a:rPr lang="fr-FR" sz="1600" b="0" dirty="0">
                          <a:solidFill>
                            <a:schemeClr val="tx1"/>
                          </a:solidFill>
                        </a:rPr>
                        <a:t> référant</a:t>
                      </a:r>
                    </a:p>
                    <a:p>
                      <a:r>
                        <a:rPr lang="fr-FR" sz="1600" b="0" dirty="0">
                          <a:solidFill>
                            <a:schemeClr val="tx1"/>
                          </a:solidFill>
                        </a:rPr>
                        <a:t>J’ai un </a:t>
                      </a:r>
                      <a:r>
                        <a:rPr lang="fr-FR" sz="1600" b="1" dirty="0">
                          <a:solidFill>
                            <a:schemeClr val="accent6">
                              <a:lumMod val="75000"/>
                            </a:schemeClr>
                          </a:solidFill>
                        </a:rPr>
                        <a:t>pharmacien</a:t>
                      </a:r>
                      <a:r>
                        <a:rPr lang="fr-FR" sz="1600" b="0" dirty="0">
                          <a:solidFill>
                            <a:schemeClr val="tx1"/>
                          </a:solidFill>
                        </a:rPr>
                        <a:t> référant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93467665"/>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fais connaissance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2">
                              <a:lumMod val="75000"/>
                            </a:schemeClr>
                          </a:solidFill>
                        </a:rPr>
                        <a:t>J’apprends</a:t>
                      </a:r>
                      <a:r>
                        <a:rPr lang="fr-FR" sz="1600" b="0" dirty="0">
                          <a:solidFill>
                            <a:schemeClr val="tx1"/>
                          </a:solidFill>
                        </a:rPr>
                        <a:t> à vivre avec mon médicament</a:t>
                      </a:r>
                    </a:p>
                    <a:p>
                      <a:r>
                        <a:rPr lang="fr-FR" sz="1600" b="0" dirty="0">
                          <a:solidFill>
                            <a:schemeClr val="tx1"/>
                          </a:solidFill>
                        </a:rPr>
                        <a:t>Mon médicament trouve sa place dans mon quotidien</a:t>
                      </a:r>
                    </a:p>
                    <a:p>
                      <a:r>
                        <a:rPr lang="fr-FR" sz="1600" b="0" dirty="0">
                          <a:solidFill>
                            <a:schemeClr val="tx1"/>
                          </a:solidFill>
                        </a:rPr>
                        <a:t>Je crée </a:t>
                      </a:r>
                      <a:r>
                        <a:rPr lang="fr-FR" sz="1600" b="1" dirty="0">
                          <a:solidFill>
                            <a:schemeClr val="accent2">
                              <a:lumMod val="75000"/>
                            </a:schemeClr>
                          </a:solidFill>
                        </a:rPr>
                        <a:t>un rituel </a:t>
                      </a:r>
                      <a:r>
                        <a:rPr lang="fr-FR" sz="1600" b="0" dirty="0">
                          <a:solidFill>
                            <a:schemeClr val="tx1"/>
                          </a:solidFill>
                        </a:rPr>
                        <a:t>autour de la prise de mon médicament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37697802"/>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me sens </a:t>
                      </a:r>
                      <a:r>
                        <a:rPr lang="fr-FR" b="0" dirty="0" err="1">
                          <a:solidFill>
                            <a:schemeClr val="tx1"/>
                          </a:solidFill>
                        </a:rPr>
                        <a:t>prêt.e</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fr-FR" sz="1600" b="0" dirty="0">
                          <a:solidFill>
                            <a:schemeClr val="tx1"/>
                          </a:solidFill>
                        </a:rPr>
                        <a:t>J’ai eu le temps de prendre </a:t>
                      </a:r>
                      <a:r>
                        <a:rPr lang="fr-FR" sz="1600" b="1" dirty="0">
                          <a:solidFill>
                            <a:srgbClr val="660066"/>
                          </a:solidFill>
                        </a:rPr>
                        <a:t>ma décision</a:t>
                      </a:r>
                    </a:p>
                    <a:p>
                      <a:r>
                        <a:rPr lang="fr-FR" sz="1600" b="0" dirty="0">
                          <a:solidFill>
                            <a:schemeClr val="tx1"/>
                          </a:solidFill>
                        </a:rPr>
                        <a:t>Je suis </a:t>
                      </a:r>
                      <a:r>
                        <a:rPr lang="fr-FR" sz="1600" b="0" dirty="0" err="1">
                          <a:solidFill>
                            <a:schemeClr val="tx1"/>
                          </a:solidFill>
                        </a:rPr>
                        <a:t>motivé.e</a:t>
                      </a:r>
                      <a:endParaRPr lang="fr-FR" sz="1600" b="0" dirty="0">
                        <a:solidFill>
                          <a:schemeClr val="tx1"/>
                        </a:solidFill>
                      </a:endParaRPr>
                    </a:p>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44792119"/>
                  </a:ext>
                </a:extLst>
              </a:tr>
              <a:tr h="234491">
                <a:tc>
                  <a:txBody>
                    <a:bodyPr/>
                    <a:lstStyle/>
                    <a:p>
                      <a:r>
                        <a:rPr lang="fr-FR" dirty="0">
                          <a:solidFill>
                            <a:schemeClr val="tx1"/>
                          </a:solidFill>
                        </a:rPr>
                        <a:t>J’ai participé à la décision avec mon médecin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8900" lvl="1" indent="0"/>
                      <a:r>
                        <a:rPr lang="fr-FR" sz="1600" dirty="0">
                          <a:solidFill>
                            <a:schemeClr val="tx1"/>
                          </a:solidFill>
                        </a:rPr>
                        <a:t>J’ai compris </a:t>
                      </a:r>
                      <a:r>
                        <a:rPr lang="fr-FR" sz="1600" b="1" dirty="0">
                          <a:solidFill>
                            <a:schemeClr val="tx1"/>
                          </a:solidFill>
                        </a:rPr>
                        <a:t>les bénéfices </a:t>
                      </a:r>
                      <a:r>
                        <a:rPr lang="fr-FR" sz="1600" dirty="0">
                          <a:solidFill>
                            <a:schemeClr val="tx1"/>
                          </a:solidFill>
                        </a:rPr>
                        <a:t>du médicament</a:t>
                      </a:r>
                    </a:p>
                    <a:p>
                      <a:pPr marL="88900" lvl="1" indent="0"/>
                      <a:r>
                        <a:rPr lang="fr-FR" sz="1600" dirty="0">
                          <a:solidFill>
                            <a:schemeClr val="tx1"/>
                          </a:solidFill>
                        </a:rPr>
                        <a:t>Je connais les possibles </a:t>
                      </a:r>
                      <a:r>
                        <a:rPr lang="fr-FR" sz="1600" b="1" dirty="0">
                          <a:solidFill>
                            <a:schemeClr val="tx1"/>
                          </a:solidFill>
                        </a:rPr>
                        <a:t>contraintes</a:t>
                      </a:r>
                      <a:r>
                        <a:rPr lang="fr-FR" sz="1600" dirty="0">
                          <a:solidFill>
                            <a:schemeClr val="tx1"/>
                          </a:solidFill>
                        </a:rPr>
                        <a:t> du médicament (nb et horaire de prises, nb de </a:t>
                      </a:r>
                      <a:r>
                        <a:rPr lang="fr-FR" sz="1600" dirty="0" err="1">
                          <a:solidFill>
                            <a:schemeClr val="tx1"/>
                          </a:solidFill>
                        </a:rPr>
                        <a:t>cprs</a:t>
                      </a:r>
                      <a:r>
                        <a:rPr lang="fr-FR" sz="1600" dirty="0">
                          <a:solidFill>
                            <a:schemeClr val="tx1"/>
                          </a:solidFill>
                        </a:rPr>
                        <a:t>, durée du traitement, goût, taille, couleur, prix). </a:t>
                      </a:r>
                    </a:p>
                    <a:p>
                      <a:pPr marL="88900" lvl="1" indent="0"/>
                      <a:r>
                        <a:rPr lang="fr-FR" sz="1600" dirty="0">
                          <a:solidFill>
                            <a:schemeClr val="tx1"/>
                          </a:solidFill>
                        </a:rPr>
                        <a:t>Le pharmacien a confirmé les informations.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9209380"/>
                  </a:ext>
                </a:extLst>
              </a:tr>
            </a:tbl>
          </a:graphicData>
        </a:graphic>
      </p:graphicFrame>
      <p:pic>
        <p:nvPicPr>
          <p:cNvPr id="9" name="Picture 4" descr="Image result for balance">
            <a:extLst>
              <a:ext uri="{FF2B5EF4-FFF2-40B4-BE49-F238E27FC236}">
                <a16:creationId xmlns:a16="http://schemas.microsoft.com/office/drawing/2014/main" id="{EECB03BC-410B-42FF-B7D3-41E49774A8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5531" y="4843154"/>
            <a:ext cx="1064565" cy="8250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227E817-A668-4A91-99ED-165B3FB84B29}"/>
              </a:ext>
            </a:extLst>
          </p:cNvPr>
          <p:cNvSpPr/>
          <p:nvPr/>
        </p:nvSpPr>
        <p:spPr>
          <a:xfrm>
            <a:off x="305043" y="591127"/>
            <a:ext cx="8395612" cy="4184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9">
            <a:extLst>
              <a:ext uri="{FF2B5EF4-FFF2-40B4-BE49-F238E27FC236}">
                <a16:creationId xmlns:a16="http://schemas.microsoft.com/office/drawing/2014/main" id="{EA10F37C-6B9D-40D8-A8BD-FD0326D72601}"/>
              </a:ext>
            </a:extLst>
          </p:cNvPr>
          <p:cNvSpPr>
            <a:spLocks noGrp="1"/>
          </p:cNvSpPr>
          <p:nvPr>
            <p:ph type="title"/>
          </p:nvPr>
        </p:nvSpPr>
        <p:spPr>
          <a:xfrm>
            <a:off x="838800" y="365125"/>
            <a:ext cx="10515600" cy="1325563"/>
          </a:xfrm>
        </p:spPr>
        <p:txBody>
          <a:bodyPr>
            <a:normAutofit/>
          </a:bodyPr>
          <a:lstStyle/>
          <a:p>
            <a:r>
              <a:rPr lang="fr-FR" sz="3200" dirty="0">
                <a:solidFill>
                  <a:srgbClr val="164EAA"/>
                </a:solidFill>
              </a:rPr>
              <a:t>Quelques étapes-clés…</a:t>
            </a:r>
          </a:p>
        </p:txBody>
      </p:sp>
      <p:sp>
        <p:nvSpPr>
          <p:cNvPr id="2" name="Espace réservé du numéro de diapositive 1">
            <a:extLst>
              <a:ext uri="{FF2B5EF4-FFF2-40B4-BE49-F238E27FC236}">
                <a16:creationId xmlns:a16="http://schemas.microsoft.com/office/drawing/2014/main" id="{4CA31872-4806-AEB1-876B-D24F968ABB02}"/>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15</a:t>
            </a:fld>
            <a:endParaRPr lang="fr-CH" dirty="0"/>
          </a:p>
        </p:txBody>
      </p:sp>
      <p:pic>
        <p:nvPicPr>
          <p:cNvPr id="3" name="Image 2">
            <a:extLst>
              <a:ext uri="{FF2B5EF4-FFF2-40B4-BE49-F238E27FC236}">
                <a16:creationId xmlns:a16="http://schemas.microsoft.com/office/drawing/2014/main" id="{8EF45CF3-E168-F87A-2CC0-5E7A5703B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78126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02E4D57E-835E-4515-B57C-3C083C3C433C}"/>
              </a:ext>
            </a:extLst>
          </p:cNvPr>
          <p:cNvGraphicFramePr>
            <a:graphicFrameLocks noGrp="1"/>
          </p:cNvGraphicFramePr>
          <p:nvPr>
            <p:extLst>
              <p:ext uri="{D42A27DB-BD31-4B8C-83A1-F6EECF244321}">
                <p14:modId xmlns:p14="http://schemas.microsoft.com/office/powerpoint/2010/main" val="2343090470"/>
              </p:ext>
            </p:extLst>
          </p:nvPr>
        </p:nvGraphicFramePr>
        <p:xfrm>
          <a:off x="416506" y="699277"/>
          <a:ext cx="8128000" cy="5394960"/>
        </p:xfrm>
        <a:graphic>
          <a:graphicData uri="http://schemas.openxmlformats.org/drawingml/2006/table">
            <a:tbl>
              <a:tblPr firstRow="1" bandRow="1">
                <a:tableStyleId>{5C22544A-7EE6-4342-B048-85BDC9FD1C3A}</a:tableStyleId>
              </a:tblPr>
              <a:tblGrid>
                <a:gridCol w="2523226">
                  <a:extLst>
                    <a:ext uri="{9D8B030D-6E8A-4147-A177-3AD203B41FA5}">
                      <a16:colId xmlns:a16="http://schemas.microsoft.com/office/drawing/2014/main" val="2618499458"/>
                    </a:ext>
                  </a:extLst>
                </a:gridCol>
                <a:gridCol w="5604774">
                  <a:extLst>
                    <a:ext uri="{9D8B030D-6E8A-4147-A177-3AD203B41FA5}">
                      <a16:colId xmlns:a16="http://schemas.microsoft.com/office/drawing/2014/main" val="2204501767"/>
                    </a:ext>
                  </a:extLst>
                </a:gridCol>
              </a:tblGrid>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J’ai de l’information de qualité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sais </a:t>
                      </a:r>
                      <a:r>
                        <a:rPr lang="fr-FR" sz="1600" b="1" dirty="0">
                          <a:solidFill>
                            <a:schemeClr val="tx2"/>
                          </a:solidFill>
                        </a:rPr>
                        <a:t>où/comment chercher </a:t>
                      </a:r>
                      <a:r>
                        <a:rPr lang="fr-FR" sz="1600" b="0" dirty="0">
                          <a:solidFill>
                            <a:schemeClr val="tx1"/>
                          </a:solidFill>
                        </a:rPr>
                        <a:t>des informations de qualité et les </a:t>
                      </a:r>
                      <a:r>
                        <a:rPr lang="fr-FR" sz="1600" b="1" dirty="0">
                          <a:solidFill>
                            <a:schemeClr val="tx2"/>
                          </a:solidFill>
                        </a:rPr>
                        <a:t>demander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60340400"/>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J’ose parler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FR" sz="1600" b="1" dirty="0">
                          <a:solidFill>
                            <a:schemeClr val="accent6">
                              <a:lumMod val="75000"/>
                            </a:schemeClr>
                          </a:solidFill>
                        </a:rPr>
                        <a:t>J’ose</a:t>
                      </a:r>
                      <a:r>
                        <a:rPr lang="fr-FR" sz="1600" b="0" dirty="0">
                          <a:solidFill>
                            <a:schemeClr val="tx1"/>
                          </a:solidFill>
                        </a:rPr>
                        <a:t> parler de mes soucis en lien avec le médicament</a:t>
                      </a:r>
                    </a:p>
                    <a:p>
                      <a:r>
                        <a:rPr lang="fr-FR" sz="1600" b="0" dirty="0">
                          <a:solidFill>
                            <a:schemeClr val="tx1"/>
                          </a:solidFill>
                        </a:rPr>
                        <a:t>Je peux parler des </a:t>
                      </a:r>
                      <a:r>
                        <a:rPr lang="fr-FR" sz="1600" b="1" dirty="0">
                          <a:solidFill>
                            <a:schemeClr val="accent6">
                              <a:lumMod val="75000"/>
                            </a:schemeClr>
                          </a:solidFill>
                        </a:rPr>
                        <a:t>autres traitements </a:t>
                      </a:r>
                      <a:r>
                        <a:rPr lang="fr-FR" sz="1600" b="0" dirty="0">
                          <a:solidFill>
                            <a:schemeClr val="tx1"/>
                          </a:solidFill>
                        </a:rPr>
                        <a:t>que je prends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trouve du soutien chez </a:t>
                      </a:r>
                      <a:r>
                        <a:rPr lang="fr-FR" sz="1600" b="1" dirty="0">
                          <a:solidFill>
                            <a:schemeClr val="accent6">
                              <a:lumMod val="75000"/>
                            </a:schemeClr>
                          </a:solidFill>
                        </a:rPr>
                        <a:t>mes proches</a:t>
                      </a:r>
                    </a:p>
                    <a:p>
                      <a:r>
                        <a:rPr lang="fr-FR" sz="1600" b="0" dirty="0">
                          <a:solidFill>
                            <a:schemeClr val="tx1"/>
                          </a:solidFill>
                        </a:rPr>
                        <a:t>J’ai un </a:t>
                      </a:r>
                      <a:r>
                        <a:rPr lang="fr-FR" sz="1600" b="1" dirty="0">
                          <a:solidFill>
                            <a:schemeClr val="accent6">
                              <a:lumMod val="75000"/>
                            </a:schemeClr>
                          </a:solidFill>
                        </a:rPr>
                        <a:t>médecin</a:t>
                      </a:r>
                      <a:r>
                        <a:rPr lang="fr-FR" sz="1600" b="0" dirty="0">
                          <a:solidFill>
                            <a:schemeClr val="tx1"/>
                          </a:solidFill>
                        </a:rPr>
                        <a:t> référant</a:t>
                      </a:r>
                    </a:p>
                    <a:p>
                      <a:r>
                        <a:rPr lang="fr-FR" sz="1600" b="0" dirty="0">
                          <a:solidFill>
                            <a:schemeClr val="tx1"/>
                          </a:solidFill>
                        </a:rPr>
                        <a:t>J’ai un </a:t>
                      </a:r>
                      <a:r>
                        <a:rPr lang="fr-FR" sz="1600" b="1" dirty="0">
                          <a:solidFill>
                            <a:schemeClr val="accent6">
                              <a:lumMod val="75000"/>
                            </a:schemeClr>
                          </a:solidFill>
                        </a:rPr>
                        <a:t>pharmacien</a:t>
                      </a:r>
                      <a:r>
                        <a:rPr lang="fr-FR" sz="1600" b="0" dirty="0">
                          <a:solidFill>
                            <a:schemeClr val="tx1"/>
                          </a:solidFill>
                        </a:rPr>
                        <a:t> référant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93467665"/>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fais connaissance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2">
                              <a:lumMod val="75000"/>
                            </a:schemeClr>
                          </a:solidFill>
                        </a:rPr>
                        <a:t>J’apprends</a:t>
                      </a:r>
                      <a:r>
                        <a:rPr lang="fr-FR" sz="1600" b="0" dirty="0">
                          <a:solidFill>
                            <a:schemeClr val="tx1"/>
                          </a:solidFill>
                        </a:rPr>
                        <a:t> à vivre avec mon médicament</a:t>
                      </a:r>
                    </a:p>
                    <a:p>
                      <a:r>
                        <a:rPr lang="fr-FR" sz="1600" b="0" dirty="0">
                          <a:solidFill>
                            <a:schemeClr val="tx1"/>
                          </a:solidFill>
                        </a:rPr>
                        <a:t>Mon médicament trouve sa place dans mon quotidien</a:t>
                      </a:r>
                    </a:p>
                    <a:p>
                      <a:r>
                        <a:rPr lang="fr-FR" sz="1600" b="0" dirty="0">
                          <a:solidFill>
                            <a:schemeClr val="tx1"/>
                          </a:solidFill>
                        </a:rPr>
                        <a:t>Je crée </a:t>
                      </a:r>
                      <a:r>
                        <a:rPr lang="fr-FR" sz="1600" b="1" dirty="0">
                          <a:solidFill>
                            <a:schemeClr val="accent2">
                              <a:lumMod val="75000"/>
                            </a:schemeClr>
                          </a:solidFill>
                        </a:rPr>
                        <a:t>un rituel </a:t>
                      </a:r>
                      <a:r>
                        <a:rPr lang="fr-FR" sz="1600" b="0" dirty="0">
                          <a:solidFill>
                            <a:schemeClr val="tx1"/>
                          </a:solidFill>
                        </a:rPr>
                        <a:t>autour de la prise de mon médicament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37697802"/>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me sens </a:t>
                      </a:r>
                      <a:r>
                        <a:rPr lang="fr-FR" b="0" dirty="0" err="1">
                          <a:solidFill>
                            <a:schemeClr val="tx1"/>
                          </a:solidFill>
                        </a:rPr>
                        <a:t>prêt.e</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fr-FR" sz="1600" b="0" dirty="0">
                          <a:solidFill>
                            <a:schemeClr val="tx1"/>
                          </a:solidFill>
                        </a:rPr>
                        <a:t>J’ai eu le temps de prendre </a:t>
                      </a:r>
                      <a:r>
                        <a:rPr lang="fr-FR" sz="1600" b="1" dirty="0">
                          <a:solidFill>
                            <a:srgbClr val="660066"/>
                          </a:solidFill>
                        </a:rPr>
                        <a:t>ma décision</a:t>
                      </a:r>
                    </a:p>
                    <a:p>
                      <a:r>
                        <a:rPr lang="fr-FR" sz="1600" b="0" dirty="0">
                          <a:solidFill>
                            <a:schemeClr val="tx1"/>
                          </a:solidFill>
                        </a:rPr>
                        <a:t>Je suis </a:t>
                      </a:r>
                      <a:r>
                        <a:rPr lang="fr-FR" sz="1600" b="0" dirty="0" err="1">
                          <a:solidFill>
                            <a:schemeClr val="tx1"/>
                          </a:solidFill>
                        </a:rPr>
                        <a:t>motivé.e</a:t>
                      </a:r>
                      <a:endParaRPr lang="fr-FR" sz="1600" b="0" dirty="0">
                        <a:solidFill>
                          <a:schemeClr val="tx1"/>
                        </a:solidFill>
                      </a:endParaRPr>
                    </a:p>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44792119"/>
                  </a:ext>
                </a:extLst>
              </a:tr>
              <a:tr h="234491">
                <a:tc>
                  <a:txBody>
                    <a:bodyPr/>
                    <a:lstStyle/>
                    <a:p>
                      <a:r>
                        <a:rPr lang="fr-FR" dirty="0">
                          <a:solidFill>
                            <a:schemeClr val="tx1"/>
                          </a:solidFill>
                        </a:rPr>
                        <a:t>J’ai participé à la décision avec mon médecin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8900" lvl="1" indent="0"/>
                      <a:r>
                        <a:rPr lang="fr-FR" sz="1600" dirty="0">
                          <a:solidFill>
                            <a:schemeClr val="tx1"/>
                          </a:solidFill>
                        </a:rPr>
                        <a:t>J’ai compris </a:t>
                      </a:r>
                      <a:r>
                        <a:rPr lang="fr-FR" sz="1600" b="1" dirty="0">
                          <a:solidFill>
                            <a:schemeClr val="tx1"/>
                          </a:solidFill>
                        </a:rPr>
                        <a:t>les bénéfices </a:t>
                      </a:r>
                      <a:r>
                        <a:rPr lang="fr-FR" sz="1600" dirty="0">
                          <a:solidFill>
                            <a:schemeClr val="tx1"/>
                          </a:solidFill>
                        </a:rPr>
                        <a:t>du médicament</a:t>
                      </a:r>
                    </a:p>
                    <a:p>
                      <a:pPr marL="88900" lvl="1" indent="0"/>
                      <a:r>
                        <a:rPr lang="fr-FR" sz="1600" dirty="0">
                          <a:solidFill>
                            <a:schemeClr val="tx1"/>
                          </a:solidFill>
                        </a:rPr>
                        <a:t>Je connais les possibles </a:t>
                      </a:r>
                      <a:r>
                        <a:rPr lang="fr-FR" sz="1600" b="1" dirty="0">
                          <a:solidFill>
                            <a:schemeClr val="tx1"/>
                          </a:solidFill>
                        </a:rPr>
                        <a:t>contraintes</a:t>
                      </a:r>
                      <a:r>
                        <a:rPr lang="fr-FR" sz="1600" dirty="0">
                          <a:solidFill>
                            <a:schemeClr val="tx1"/>
                          </a:solidFill>
                        </a:rPr>
                        <a:t> du médicament (nb et horaire de prises, nb de </a:t>
                      </a:r>
                      <a:r>
                        <a:rPr lang="fr-FR" sz="1600" dirty="0" err="1">
                          <a:solidFill>
                            <a:schemeClr val="tx1"/>
                          </a:solidFill>
                        </a:rPr>
                        <a:t>cprs</a:t>
                      </a:r>
                      <a:r>
                        <a:rPr lang="fr-FR" sz="1600" dirty="0">
                          <a:solidFill>
                            <a:schemeClr val="tx1"/>
                          </a:solidFill>
                        </a:rPr>
                        <a:t>, durée du traitement, goût, taille, couleur, prix)</a:t>
                      </a:r>
                    </a:p>
                    <a:p>
                      <a:pPr marL="88900" marR="0" lvl="1"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Le pharmacien a confirmé les informations.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9209380"/>
                  </a:ext>
                </a:extLst>
              </a:tr>
            </a:tbl>
          </a:graphicData>
        </a:graphic>
      </p:graphicFrame>
      <p:pic>
        <p:nvPicPr>
          <p:cNvPr id="9" name="Picture 4" descr="Image result for balance">
            <a:extLst>
              <a:ext uri="{FF2B5EF4-FFF2-40B4-BE49-F238E27FC236}">
                <a16:creationId xmlns:a16="http://schemas.microsoft.com/office/drawing/2014/main" id="{EECB03BC-410B-42FF-B7D3-41E49774A8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5531" y="4843154"/>
            <a:ext cx="1064565" cy="8250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B72723A-A2B7-4B71-B446-9A8825CBF945}"/>
              </a:ext>
            </a:extLst>
          </p:cNvPr>
          <p:cNvSpPr/>
          <p:nvPr/>
        </p:nvSpPr>
        <p:spPr>
          <a:xfrm>
            <a:off x="314036" y="497980"/>
            <a:ext cx="8349673" cy="3402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a:extLst>
              <a:ext uri="{FF2B5EF4-FFF2-40B4-BE49-F238E27FC236}">
                <a16:creationId xmlns:a16="http://schemas.microsoft.com/office/drawing/2014/main" id="{BD532C60-5CBC-4000-BB82-E889EC470E5D}"/>
              </a:ext>
            </a:extLst>
          </p:cNvPr>
          <p:cNvGrpSpPr/>
          <p:nvPr/>
        </p:nvGrpSpPr>
        <p:grpSpPr>
          <a:xfrm>
            <a:off x="9960615" y="3928755"/>
            <a:ext cx="914399" cy="914399"/>
            <a:chOff x="9960615" y="3928755"/>
            <a:chExt cx="914399" cy="914399"/>
          </a:xfrm>
        </p:grpSpPr>
        <p:pic>
          <p:nvPicPr>
            <p:cNvPr id="17" name="Graphique 16" descr="Feu de signalisation">
              <a:extLst>
                <a:ext uri="{FF2B5EF4-FFF2-40B4-BE49-F238E27FC236}">
                  <a16:creationId xmlns:a16="http://schemas.microsoft.com/office/drawing/2014/main" id="{2ACB3FFD-F8F5-4701-B40C-9C83D3C6C6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15" y="3928755"/>
              <a:ext cx="914399" cy="914399"/>
            </a:xfrm>
            <a:prstGeom prst="rect">
              <a:avLst/>
            </a:prstGeom>
          </p:spPr>
        </p:pic>
        <p:sp>
          <p:nvSpPr>
            <p:cNvPr id="10" name="Ellipse 9">
              <a:extLst>
                <a:ext uri="{FF2B5EF4-FFF2-40B4-BE49-F238E27FC236}">
                  <a16:creationId xmlns:a16="http://schemas.microsoft.com/office/drawing/2014/main" id="{935FF71D-FB30-40CE-B294-B912454A71F8}"/>
                </a:ext>
              </a:extLst>
            </p:cNvPr>
            <p:cNvSpPr/>
            <p:nvPr/>
          </p:nvSpPr>
          <p:spPr>
            <a:xfrm>
              <a:off x="10317020" y="4291280"/>
              <a:ext cx="184726" cy="16064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Titre 19">
            <a:extLst>
              <a:ext uri="{FF2B5EF4-FFF2-40B4-BE49-F238E27FC236}">
                <a16:creationId xmlns:a16="http://schemas.microsoft.com/office/drawing/2014/main" id="{1F81B75A-2977-4A01-9D7C-CEEDC487766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3200" dirty="0">
                <a:solidFill>
                  <a:srgbClr val="164EAA"/>
                </a:solidFill>
              </a:rPr>
              <a:t>Quelques étapes-clés…</a:t>
            </a:r>
          </a:p>
        </p:txBody>
      </p:sp>
      <p:sp>
        <p:nvSpPr>
          <p:cNvPr id="2" name="Espace réservé du numéro de diapositive 1">
            <a:extLst>
              <a:ext uri="{FF2B5EF4-FFF2-40B4-BE49-F238E27FC236}">
                <a16:creationId xmlns:a16="http://schemas.microsoft.com/office/drawing/2014/main" id="{1BB9612D-15CB-8F49-68F5-00FF19528F63}"/>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16</a:t>
            </a:fld>
            <a:endParaRPr lang="fr-CH"/>
          </a:p>
        </p:txBody>
      </p:sp>
      <p:pic>
        <p:nvPicPr>
          <p:cNvPr id="3" name="Image 2">
            <a:extLst>
              <a:ext uri="{FF2B5EF4-FFF2-40B4-BE49-F238E27FC236}">
                <a16:creationId xmlns:a16="http://schemas.microsoft.com/office/drawing/2014/main" id="{E93A742D-1B2B-B887-B4E5-48F4EB6974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201213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02E4D57E-835E-4515-B57C-3C083C3C433C}"/>
              </a:ext>
            </a:extLst>
          </p:cNvPr>
          <p:cNvGraphicFramePr>
            <a:graphicFrameLocks noGrp="1"/>
          </p:cNvGraphicFramePr>
          <p:nvPr>
            <p:extLst>
              <p:ext uri="{D42A27DB-BD31-4B8C-83A1-F6EECF244321}">
                <p14:modId xmlns:p14="http://schemas.microsoft.com/office/powerpoint/2010/main" val="1522105898"/>
              </p:ext>
            </p:extLst>
          </p:nvPr>
        </p:nvGraphicFramePr>
        <p:xfrm>
          <a:off x="416506" y="699277"/>
          <a:ext cx="8128000" cy="5394960"/>
        </p:xfrm>
        <a:graphic>
          <a:graphicData uri="http://schemas.openxmlformats.org/drawingml/2006/table">
            <a:tbl>
              <a:tblPr firstRow="1" bandRow="1">
                <a:tableStyleId>{5C22544A-7EE6-4342-B048-85BDC9FD1C3A}</a:tableStyleId>
              </a:tblPr>
              <a:tblGrid>
                <a:gridCol w="2523226">
                  <a:extLst>
                    <a:ext uri="{9D8B030D-6E8A-4147-A177-3AD203B41FA5}">
                      <a16:colId xmlns:a16="http://schemas.microsoft.com/office/drawing/2014/main" val="2618499458"/>
                    </a:ext>
                  </a:extLst>
                </a:gridCol>
                <a:gridCol w="5604774">
                  <a:extLst>
                    <a:ext uri="{9D8B030D-6E8A-4147-A177-3AD203B41FA5}">
                      <a16:colId xmlns:a16="http://schemas.microsoft.com/office/drawing/2014/main" val="2204501767"/>
                    </a:ext>
                  </a:extLst>
                </a:gridCol>
              </a:tblGrid>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J’ai de l’information de qualité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sais </a:t>
                      </a:r>
                      <a:r>
                        <a:rPr lang="fr-FR" sz="1600" b="1" dirty="0">
                          <a:solidFill>
                            <a:schemeClr val="tx2"/>
                          </a:solidFill>
                        </a:rPr>
                        <a:t>où/comment chercher </a:t>
                      </a:r>
                      <a:r>
                        <a:rPr lang="fr-FR" sz="1600" b="0" dirty="0">
                          <a:solidFill>
                            <a:schemeClr val="tx1"/>
                          </a:solidFill>
                        </a:rPr>
                        <a:t>des informations de qualité et les </a:t>
                      </a:r>
                      <a:r>
                        <a:rPr lang="fr-FR" sz="1600" b="1" dirty="0">
                          <a:solidFill>
                            <a:schemeClr val="tx2"/>
                          </a:solidFill>
                        </a:rPr>
                        <a:t>demander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60340400"/>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J’ose parler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FR" sz="1600" b="1" dirty="0">
                          <a:solidFill>
                            <a:schemeClr val="accent6">
                              <a:lumMod val="75000"/>
                            </a:schemeClr>
                          </a:solidFill>
                        </a:rPr>
                        <a:t>J’ose</a:t>
                      </a:r>
                      <a:r>
                        <a:rPr lang="fr-FR" sz="1600" b="0" dirty="0">
                          <a:solidFill>
                            <a:schemeClr val="tx1"/>
                          </a:solidFill>
                        </a:rPr>
                        <a:t> parler de mes soucis en lien avec le médicament</a:t>
                      </a:r>
                    </a:p>
                    <a:p>
                      <a:r>
                        <a:rPr lang="fr-FR" sz="1600" b="0" dirty="0">
                          <a:solidFill>
                            <a:schemeClr val="tx1"/>
                          </a:solidFill>
                        </a:rPr>
                        <a:t>Je peux parler des </a:t>
                      </a:r>
                      <a:r>
                        <a:rPr lang="fr-FR" sz="1600" b="1" dirty="0">
                          <a:solidFill>
                            <a:schemeClr val="accent6">
                              <a:lumMod val="75000"/>
                            </a:schemeClr>
                          </a:solidFill>
                        </a:rPr>
                        <a:t>autres traitements </a:t>
                      </a:r>
                      <a:r>
                        <a:rPr lang="fr-FR" sz="1600" b="0" dirty="0">
                          <a:solidFill>
                            <a:schemeClr val="tx1"/>
                          </a:solidFill>
                        </a:rPr>
                        <a:t>que je prends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trouve du soutien chez </a:t>
                      </a:r>
                      <a:r>
                        <a:rPr lang="fr-FR" sz="1600" b="1" dirty="0">
                          <a:solidFill>
                            <a:schemeClr val="accent6">
                              <a:lumMod val="75000"/>
                            </a:schemeClr>
                          </a:solidFill>
                        </a:rPr>
                        <a:t>mes proches</a:t>
                      </a:r>
                    </a:p>
                    <a:p>
                      <a:r>
                        <a:rPr lang="fr-FR" sz="1600" b="0" dirty="0">
                          <a:solidFill>
                            <a:schemeClr val="tx1"/>
                          </a:solidFill>
                        </a:rPr>
                        <a:t>J’ai un </a:t>
                      </a:r>
                      <a:r>
                        <a:rPr lang="fr-FR" sz="1600" b="1" dirty="0">
                          <a:solidFill>
                            <a:schemeClr val="accent6">
                              <a:lumMod val="75000"/>
                            </a:schemeClr>
                          </a:solidFill>
                        </a:rPr>
                        <a:t>médecin</a:t>
                      </a:r>
                      <a:r>
                        <a:rPr lang="fr-FR" sz="1600" b="0" dirty="0">
                          <a:solidFill>
                            <a:schemeClr val="tx1"/>
                          </a:solidFill>
                        </a:rPr>
                        <a:t> référant</a:t>
                      </a:r>
                    </a:p>
                    <a:p>
                      <a:r>
                        <a:rPr lang="fr-FR" sz="1600" b="0" dirty="0">
                          <a:solidFill>
                            <a:schemeClr val="tx1"/>
                          </a:solidFill>
                        </a:rPr>
                        <a:t>J’ai un </a:t>
                      </a:r>
                      <a:r>
                        <a:rPr lang="fr-FR" sz="1600" b="1" dirty="0">
                          <a:solidFill>
                            <a:schemeClr val="accent6">
                              <a:lumMod val="75000"/>
                            </a:schemeClr>
                          </a:solidFill>
                        </a:rPr>
                        <a:t>pharmacien</a:t>
                      </a:r>
                      <a:r>
                        <a:rPr lang="fr-FR" sz="1600" b="0" dirty="0">
                          <a:solidFill>
                            <a:schemeClr val="tx1"/>
                          </a:solidFill>
                        </a:rPr>
                        <a:t> référant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93467665"/>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fais connaissance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2">
                              <a:lumMod val="75000"/>
                            </a:schemeClr>
                          </a:solidFill>
                        </a:rPr>
                        <a:t>J’apprends</a:t>
                      </a:r>
                      <a:r>
                        <a:rPr lang="fr-FR" sz="1600" b="0" dirty="0">
                          <a:solidFill>
                            <a:schemeClr val="tx1"/>
                          </a:solidFill>
                        </a:rPr>
                        <a:t> à vivre avec mon médicament</a:t>
                      </a:r>
                    </a:p>
                    <a:p>
                      <a:r>
                        <a:rPr lang="fr-FR" sz="1600" b="0" dirty="0">
                          <a:solidFill>
                            <a:schemeClr val="tx1"/>
                          </a:solidFill>
                        </a:rPr>
                        <a:t>Mon médicament trouve sa place dans mon quotidien</a:t>
                      </a:r>
                    </a:p>
                    <a:p>
                      <a:r>
                        <a:rPr lang="fr-FR" sz="1600" b="0" dirty="0">
                          <a:solidFill>
                            <a:schemeClr val="tx1"/>
                          </a:solidFill>
                        </a:rPr>
                        <a:t>Je crée </a:t>
                      </a:r>
                      <a:r>
                        <a:rPr lang="fr-FR" sz="1600" b="1" dirty="0">
                          <a:solidFill>
                            <a:schemeClr val="accent2">
                              <a:lumMod val="75000"/>
                            </a:schemeClr>
                          </a:solidFill>
                        </a:rPr>
                        <a:t>un rituel </a:t>
                      </a:r>
                      <a:r>
                        <a:rPr lang="fr-FR" sz="1600" b="0" dirty="0">
                          <a:solidFill>
                            <a:schemeClr val="tx1"/>
                          </a:solidFill>
                        </a:rPr>
                        <a:t>autour de la prise de mon médicament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37697802"/>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me sens </a:t>
                      </a:r>
                      <a:r>
                        <a:rPr lang="fr-FR" b="0" dirty="0" err="1">
                          <a:solidFill>
                            <a:schemeClr val="tx1"/>
                          </a:solidFill>
                        </a:rPr>
                        <a:t>prêt.e</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fr-FR" sz="1600" b="0" dirty="0">
                          <a:solidFill>
                            <a:schemeClr val="tx1"/>
                          </a:solidFill>
                        </a:rPr>
                        <a:t>J’ai eu le temps de prendre </a:t>
                      </a:r>
                      <a:r>
                        <a:rPr lang="fr-FR" sz="1600" b="1" dirty="0">
                          <a:solidFill>
                            <a:srgbClr val="660066"/>
                          </a:solidFill>
                        </a:rPr>
                        <a:t>ma décision</a:t>
                      </a:r>
                    </a:p>
                    <a:p>
                      <a:r>
                        <a:rPr lang="fr-FR" sz="1600" b="0" dirty="0">
                          <a:solidFill>
                            <a:schemeClr val="tx1"/>
                          </a:solidFill>
                        </a:rPr>
                        <a:t>Je suis </a:t>
                      </a:r>
                      <a:r>
                        <a:rPr lang="fr-FR" sz="1600" b="0" dirty="0" err="1">
                          <a:solidFill>
                            <a:schemeClr val="tx1"/>
                          </a:solidFill>
                        </a:rPr>
                        <a:t>motivé.e</a:t>
                      </a:r>
                      <a:endParaRPr lang="fr-FR" sz="1600" b="0" dirty="0">
                        <a:solidFill>
                          <a:schemeClr val="tx1"/>
                        </a:solidFill>
                      </a:endParaRPr>
                    </a:p>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44792119"/>
                  </a:ext>
                </a:extLst>
              </a:tr>
              <a:tr h="234491">
                <a:tc>
                  <a:txBody>
                    <a:bodyPr/>
                    <a:lstStyle/>
                    <a:p>
                      <a:r>
                        <a:rPr lang="fr-FR" dirty="0">
                          <a:solidFill>
                            <a:schemeClr val="tx1"/>
                          </a:solidFill>
                        </a:rPr>
                        <a:t>J’ai participé à la décision avec mon médecin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8900" lvl="1" indent="0"/>
                      <a:r>
                        <a:rPr lang="fr-FR" sz="1600" dirty="0">
                          <a:solidFill>
                            <a:schemeClr val="tx1"/>
                          </a:solidFill>
                        </a:rPr>
                        <a:t>J’ai compris </a:t>
                      </a:r>
                      <a:r>
                        <a:rPr lang="fr-FR" sz="1600" b="1" dirty="0">
                          <a:solidFill>
                            <a:schemeClr val="tx1"/>
                          </a:solidFill>
                        </a:rPr>
                        <a:t>les bénéfices </a:t>
                      </a:r>
                      <a:r>
                        <a:rPr lang="fr-FR" sz="1600" dirty="0">
                          <a:solidFill>
                            <a:schemeClr val="tx1"/>
                          </a:solidFill>
                        </a:rPr>
                        <a:t>du médicament</a:t>
                      </a:r>
                    </a:p>
                    <a:p>
                      <a:pPr marL="88900" lvl="1" indent="0"/>
                      <a:r>
                        <a:rPr lang="fr-FR" sz="1600" dirty="0">
                          <a:solidFill>
                            <a:schemeClr val="tx1"/>
                          </a:solidFill>
                        </a:rPr>
                        <a:t>Je connais les possibles </a:t>
                      </a:r>
                      <a:r>
                        <a:rPr lang="fr-FR" sz="1600" b="1" dirty="0">
                          <a:solidFill>
                            <a:schemeClr val="tx1"/>
                          </a:solidFill>
                        </a:rPr>
                        <a:t>contraintes</a:t>
                      </a:r>
                      <a:r>
                        <a:rPr lang="fr-FR" sz="1600" dirty="0">
                          <a:solidFill>
                            <a:schemeClr val="tx1"/>
                          </a:solidFill>
                        </a:rPr>
                        <a:t> du médicament (nb et horaire de prises, nb de </a:t>
                      </a:r>
                      <a:r>
                        <a:rPr lang="fr-FR" sz="1600" dirty="0" err="1">
                          <a:solidFill>
                            <a:schemeClr val="tx1"/>
                          </a:solidFill>
                        </a:rPr>
                        <a:t>cprs</a:t>
                      </a:r>
                      <a:r>
                        <a:rPr lang="fr-FR" sz="1600" dirty="0">
                          <a:solidFill>
                            <a:schemeClr val="tx1"/>
                          </a:solidFill>
                        </a:rPr>
                        <a:t>, durée du traitement, goût, taille, couleur, prix)</a:t>
                      </a:r>
                    </a:p>
                    <a:p>
                      <a:pPr marL="88900" marR="0" lvl="1"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Le pharmacien a confirmé les informations.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9209380"/>
                  </a:ext>
                </a:extLst>
              </a:tr>
            </a:tbl>
          </a:graphicData>
        </a:graphic>
      </p:graphicFrame>
      <p:pic>
        <p:nvPicPr>
          <p:cNvPr id="6" name="Picture 2" descr="Image result for machine à café">
            <a:extLst>
              <a:ext uri="{FF2B5EF4-FFF2-40B4-BE49-F238E27FC236}">
                <a16:creationId xmlns:a16="http://schemas.microsoft.com/office/drawing/2014/main" id="{F95824F7-1C0E-43EF-9E23-033C76110590}"/>
              </a:ext>
            </a:extLst>
          </p:cNvPr>
          <p:cNvPicPr>
            <a:picLocks noChangeAspect="1" noChangeArrowheads="1"/>
          </p:cNvPicPr>
          <p:nvPr/>
        </p:nvPicPr>
        <p:blipFill>
          <a:blip r:embed="rId3" cstate="print"/>
          <a:srcRect/>
          <a:stretch>
            <a:fillRect/>
          </a:stretch>
        </p:blipFill>
        <p:spPr bwMode="auto">
          <a:xfrm>
            <a:off x="9848722" y="2821429"/>
            <a:ext cx="1026292" cy="1026292"/>
          </a:xfrm>
          <a:prstGeom prst="rect">
            <a:avLst/>
          </a:prstGeom>
          <a:noFill/>
        </p:spPr>
      </p:pic>
      <p:pic>
        <p:nvPicPr>
          <p:cNvPr id="9" name="Picture 4" descr="Image result for balance">
            <a:extLst>
              <a:ext uri="{FF2B5EF4-FFF2-40B4-BE49-F238E27FC236}">
                <a16:creationId xmlns:a16="http://schemas.microsoft.com/office/drawing/2014/main" id="{EECB03BC-410B-42FF-B7D3-41E49774A8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5531" y="4843154"/>
            <a:ext cx="1064565" cy="8250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03B41F6-BC6C-4CFD-BDAB-3CDA6AE4C166}"/>
              </a:ext>
            </a:extLst>
          </p:cNvPr>
          <p:cNvSpPr/>
          <p:nvPr/>
        </p:nvSpPr>
        <p:spPr>
          <a:xfrm>
            <a:off x="295564" y="591128"/>
            <a:ext cx="8331200" cy="2281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a:extLst>
              <a:ext uri="{FF2B5EF4-FFF2-40B4-BE49-F238E27FC236}">
                <a16:creationId xmlns:a16="http://schemas.microsoft.com/office/drawing/2014/main" id="{C886D59E-F07F-4FFC-A4B5-9439DC50181D}"/>
              </a:ext>
            </a:extLst>
          </p:cNvPr>
          <p:cNvGrpSpPr/>
          <p:nvPr/>
        </p:nvGrpSpPr>
        <p:grpSpPr>
          <a:xfrm>
            <a:off x="9960615" y="3928755"/>
            <a:ext cx="914399" cy="914399"/>
            <a:chOff x="9960615" y="3928755"/>
            <a:chExt cx="914399" cy="914399"/>
          </a:xfrm>
        </p:grpSpPr>
        <p:pic>
          <p:nvPicPr>
            <p:cNvPr id="16" name="Graphique 15" descr="Feu de signalisation">
              <a:extLst>
                <a:ext uri="{FF2B5EF4-FFF2-40B4-BE49-F238E27FC236}">
                  <a16:creationId xmlns:a16="http://schemas.microsoft.com/office/drawing/2014/main" id="{0B7E83A8-DF15-44EF-958B-D9848B383F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60615" y="3928755"/>
              <a:ext cx="914399" cy="914399"/>
            </a:xfrm>
            <a:prstGeom prst="rect">
              <a:avLst/>
            </a:prstGeom>
          </p:spPr>
        </p:pic>
        <p:sp>
          <p:nvSpPr>
            <p:cNvPr id="19" name="Ellipse 18">
              <a:extLst>
                <a:ext uri="{FF2B5EF4-FFF2-40B4-BE49-F238E27FC236}">
                  <a16:creationId xmlns:a16="http://schemas.microsoft.com/office/drawing/2014/main" id="{EE6A83F9-4370-4FAF-A0F6-56EF6DFB8D94}"/>
                </a:ext>
              </a:extLst>
            </p:cNvPr>
            <p:cNvSpPr/>
            <p:nvPr/>
          </p:nvSpPr>
          <p:spPr>
            <a:xfrm>
              <a:off x="10317020" y="4291280"/>
              <a:ext cx="184726" cy="16064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Titre 19">
            <a:extLst>
              <a:ext uri="{FF2B5EF4-FFF2-40B4-BE49-F238E27FC236}">
                <a16:creationId xmlns:a16="http://schemas.microsoft.com/office/drawing/2014/main" id="{CD1F2046-5F29-4910-93A5-73C8BE0E68F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3200" dirty="0">
                <a:solidFill>
                  <a:srgbClr val="164EAA"/>
                </a:solidFill>
              </a:rPr>
              <a:t>Quelques étapes-clés…</a:t>
            </a:r>
          </a:p>
        </p:txBody>
      </p:sp>
      <p:sp>
        <p:nvSpPr>
          <p:cNvPr id="3" name="Espace réservé du numéro de diapositive 2">
            <a:extLst>
              <a:ext uri="{FF2B5EF4-FFF2-40B4-BE49-F238E27FC236}">
                <a16:creationId xmlns:a16="http://schemas.microsoft.com/office/drawing/2014/main" id="{1730F4E8-91B7-0091-D16F-F266E824BF30}"/>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17</a:t>
            </a:fld>
            <a:endParaRPr lang="fr-CH"/>
          </a:p>
        </p:txBody>
      </p:sp>
      <p:pic>
        <p:nvPicPr>
          <p:cNvPr id="4" name="Image 3">
            <a:extLst>
              <a:ext uri="{FF2B5EF4-FFF2-40B4-BE49-F238E27FC236}">
                <a16:creationId xmlns:a16="http://schemas.microsoft.com/office/drawing/2014/main" id="{DDEE09E4-1B36-40FD-C1A2-33408FC2A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392832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02E4D57E-835E-4515-B57C-3C083C3C433C}"/>
              </a:ext>
            </a:extLst>
          </p:cNvPr>
          <p:cNvGraphicFramePr>
            <a:graphicFrameLocks noGrp="1"/>
          </p:cNvGraphicFramePr>
          <p:nvPr>
            <p:extLst>
              <p:ext uri="{D42A27DB-BD31-4B8C-83A1-F6EECF244321}">
                <p14:modId xmlns:p14="http://schemas.microsoft.com/office/powerpoint/2010/main" val="141036014"/>
              </p:ext>
            </p:extLst>
          </p:nvPr>
        </p:nvGraphicFramePr>
        <p:xfrm>
          <a:off x="416506" y="699277"/>
          <a:ext cx="8128000" cy="5394960"/>
        </p:xfrm>
        <a:graphic>
          <a:graphicData uri="http://schemas.openxmlformats.org/drawingml/2006/table">
            <a:tbl>
              <a:tblPr firstRow="1" bandRow="1">
                <a:tableStyleId>{5C22544A-7EE6-4342-B048-85BDC9FD1C3A}</a:tableStyleId>
              </a:tblPr>
              <a:tblGrid>
                <a:gridCol w="2523226">
                  <a:extLst>
                    <a:ext uri="{9D8B030D-6E8A-4147-A177-3AD203B41FA5}">
                      <a16:colId xmlns:a16="http://schemas.microsoft.com/office/drawing/2014/main" val="2618499458"/>
                    </a:ext>
                  </a:extLst>
                </a:gridCol>
                <a:gridCol w="5604774">
                  <a:extLst>
                    <a:ext uri="{9D8B030D-6E8A-4147-A177-3AD203B41FA5}">
                      <a16:colId xmlns:a16="http://schemas.microsoft.com/office/drawing/2014/main" val="2204501767"/>
                    </a:ext>
                  </a:extLst>
                </a:gridCol>
              </a:tblGrid>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J’ai de l’information de qualité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sais </a:t>
                      </a:r>
                      <a:r>
                        <a:rPr lang="fr-FR" sz="1600" b="1" dirty="0">
                          <a:solidFill>
                            <a:schemeClr val="tx2"/>
                          </a:solidFill>
                        </a:rPr>
                        <a:t>où/comment chercher </a:t>
                      </a:r>
                      <a:r>
                        <a:rPr lang="fr-FR" sz="1600" b="0" dirty="0">
                          <a:solidFill>
                            <a:schemeClr val="tx1"/>
                          </a:solidFill>
                        </a:rPr>
                        <a:t>des informations de qualité et les </a:t>
                      </a:r>
                      <a:r>
                        <a:rPr lang="fr-FR" sz="1600" b="1" dirty="0">
                          <a:solidFill>
                            <a:schemeClr val="tx2"/>
                          </a:solidFill>
                        </a:rPr>
                        <a:t>demander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60340400"/>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parle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FR" sz="1600" b="1" dirty="0">
                          <a:solidFill>
                            <a:schemeClr val="accent6">
                              <a:lumMod val="75000"/>
                            </a:schemeClr>
                          </a:solidFill>
                        </a:rPr>
                        <a:t>J’ose</a:t>
                      </a:r>
                      <a:r>
                        <a:rPr lang="fr-FR" sz="1600" b="0" dirty="0">
                          <a:solidFill>
                            <a:schemeClr val="tx1"/>
                          </a:solidFill>
                        </a:rPr>
                        <a:t> parler de mes soucis en lien avec le médicament</a:t>
                      </a:r>
                    </a:p>
                    <a:p>
                      <a:r>
                        <a:rPr lang="fr-FR" sz="1600" b="0" dirty="0">
                          <a:solidFill>
                            <a:schemeClr val="tx1"/>
                          </a:solidFill>
                        </a:rPr>
                        <a:t>Je peux parler des </a:t>
                      </a:r>
                      <a:r>
                        <a:rPr lang="fr-FR" sz="1600" b="1" dirty="0">
                          <a:solidFill>
                            <a:schemeClr val="accent6">
                              <a:lumMod val="75000"/>
                            </a:schemeClr>
                          </a:solidFill>
                        </a:rPr>
                        <a:t>autres traitements </a:t>
                      </a:r>
                      <a:r>
                        <a:rPr lang="fr-FR" sz="1600" b="0" dirty="0">
                          <a:solidFill>
                            <a:schemeClr val="tx1"/>
                          </a:solidFill>
                        </a:rPr>
                        <a:t>que je prends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trouve du soutien chez </a:t>
                      </a:r>
                      <a:r>
                        <a:rPr lang="fr-FR" sz="1600" b="1" dirty="0">
                          <a:solidFill>
                            <a:schemeClr val="accent6">
                              <a:lumMod val="75000"/>
                            </a:schemeClr>
                          </a:solidFill>
                        </a:rPr>
                        <a:t>mes proches</a:t>
                      </a:r>
                    </a:p>
                    <a:p>
                      <a:r>
                        <a:rPr lang="fr-FR" sz="1600" b="0" dirty="0">
                          <a:solidFill>
                            <a:schemeClr val="tx1"/>
                          </a:solidFill>
                        </a:rPr>
                        <a:t>J’ai un </a:t>
                      </a:r>
                      <a:r>
                        <a:rPr lang="fr-FR" sz="1600" b="1" dirty="0">
                          <a:solidFill>
                            <a:schemeClr val="accent6">
                              <a:lumMod val="75000"/>
                            </a:schemeClr>
                          </a:solidFill>
                        </a:rPr>
                        <a:t>médecin</a:t>
                      </a:r>
                      <a:r>
                        <a:rPr lang="fr-FR" sz="1600" b="0" dirty="0">
                          <a:solidFill>
                            <a:schemeClr val="tx1"/>
                          </a:solidFill>
                        </a:rPr>
                        <a:t> référent</a:t>
                      </a:r>
                    </a:p>
                    <a:p>
                      <a:r>
                        <a:rPr lang="fr-FR" sz="1600" b="0" dirty="0">
                          <a:solidFill>
                            <a:schemeClr val="tx1"/>
                          </a:solidFill>
                        </a:rPr>
                        <a:t>J’ai un </a:t>
                      </a:r>
                      <a:r>
                        <a:rPr lang="fr-FR" sz="1600" b="1" dirty="0">
                          <a:solidFill>
                            <a:schemeClr val="accent6">
                              <a:lumMod val="75000"/>
                            </a:schemeClr>
                          </a:solidFill>
                        </a:rPr>
                        <a:t>pharmacien</a:t>
                      </a:r>
                      <a:r>
                        <a:rPr lang="fr-FR" sz="1600" b="0" dirty="0">
                          <a:solidFill>
                            <a:schemeClr val="tx1"/>
                          </a:solidFill>
                        </a:rPr>
                        <a:t> référent</a:t>
                      </a:r>
                    </a:p>
                    <a:p>
                      <a:r>
                        <a:rPr lang="fr-FR" sz="16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93467665"/>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fais connaissance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2">
                              <a:lumMod val="75000"/>
                            </a:schemeClr>
                          </a:solidFill>
                        </a:rPr>
                        <a:t>J’apprends</a:t>
                      </a:r>
                      <a:r>
                        <a:rPr lang="fr-FR" sz="1600" b="0" dirty="0">
                          <a:solidFill>
                            <a:schemeClr val="tx1"/>
                          </a:solidFill>
                        </a:rPr>
                        <a:t> à vivre avec mon médicament</a:t>
                      </a:r>
                    </a:p>
                    <a:p>
                      <a:r>
                        <a:rPr lang="fr-FR" sz="1600" b="0" dirty="0">
                          <a:solidFill>
                            <a:schemeClr val="tx1"/>
                          </a:solidFill>
                        </a:rPr>
                        <a:t>Mon médicament trouve sa place dans mon quotidien</a:t>
                      </a:r>
                    </a:p>
                    <a:p>
                      <a:r>
                        <a:rPr lang="fr-FR" sz="1600" b="0" dirty="0">
                          <a:solidFill>
                            <a:schemeClr val="tx1"/>
                          </a:solidFill>
                        </a:rPr>
                        <a:t>Je crée </a:t>
                      </a:r>
                      <a:r>
                        <a:rPr lang="fr-FR" sz="1600" b="1" dirty="0">
                          <a:solidFill>
                            <a:schemeClr val="accent2">
                              <a:lumMod val="75000"/>
                            </a:schemeClr>
                          </a:solidFill>
                        </a:rPr>
                        <a:t>un rituel </a:t>
                      </a:r>
                      <a:r>
                        <a:rPr lang="fr-FR" sz="1600" b="0" dirty="0">
                          <a:solidFill>
                            <a:schemeClr val="tx1"/>
                          </a:solidFill>
                        </a:rPr>
                        <a:t>autour de la prise de mon médicament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37697802"/>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me sens </a:t>
                      </a:r>
                      <a:r>
                        <a:rPr lang="fr-FR" b="0" dirty="0" err="1">
                          <a:solidFill>
                            <a:schemeClr val="tx1"/>
                          </a:solidFill>
                        </a:rPr>
                        <a:t>prêt.e</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fr-FR" sz="1600" b="0" dirty="0">
                          <a:solidFill>
                            <a:schemeClr val="tx1"/>
                          </a:solidFill>
                        </a:rPr>
                        <a:t>J’ai eu le temps de prendre </a:t>
                      </a:r>
                      <a:r>
                        <a:rPr lang="fr-FR" sz="1600" b="1" dirty="0">
                          <a:solidFill>
                            <a:srgbClr val="660066"/>
                          </a:solidFill>
                        </a:rPr>
                        <a:t>ma décision</a:t>
                      </a:r>
                    </a:p>
                    <a:p>
                      <a:r>
                        <a:rPr lang="fr-FR" sz="1600" b="0" dirty="0">
                          <a:solidFill>
                            <a:schemeClr val="tx1"/>
                          </a:solidFill>
                        </a:rPr>
                        <a:t>Je suis </a:t>
                      </a:r>
                      <a:r>
                        <a:rPr lang="fr-FR" sz="1600" b="0" dirty="0" err="1">
                          <a:solidFill>
                            <a:schemeClr val="tx1"/>
                          </a:solidFill>
                        </a:rPr>
                        <a:t>motivé.e</a:t>
                      </a:r>
                      <a:endParaRPr lang="fr-FR" sz="1600" b="0" dirty="0">
                        <a:solidFill>
                          <a:schemeClr val="tx1"/>
                        </a:solidFill>
                      </a:endParaRPr>
                    </a:p>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44792119"/>
                  </a:ext>
                </a:extLst>
              </a:tr>
              <a:tr h="234491">
                <a:tc>
                  <a:txBody>
                    <a:bodyPr/>
                    <a:lstStyle/>
                    <a:p>
                      <a:r>
                        <a:rPr lang="fr-FR" dirty="0">
                          <a:solidFill>
                            <a:schemeClr val="tx1"/>
                          </a:solidFill>
                        </a:rPr>
                        <a:t>J’ai participé à la décision avec mon médecin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8900" lvl="1" indent="0"/>
                      <a:r>
                        <a:rPr lang="fr-FR" sz="1600" dirty="0">
                          <a:solidFill>
                            <a:schemeClr val="tx1"/>
                          </a:solidFill>
                        </a:rPr>
                        <a:t>J’ai compris </a:t>
                      </a:r>
                      <a:r>
                        <a:rPr lang="fr-FR" sz="1600" b="1" dirty="0">
                          <a:solidFill>
                            <a:schemeClr val="tx1"/>
                          </a:solidFill>
                        </a:rPr>
                        <a:t>les bénéfices </a:t>
                      </a:r>
                      <a:r>
                        <a:rPr lang="fr-FR" sz="1600" dirty="0">
                          <a:solidFill>
                            <a:schemeClr val="tx1"/>
                          </a:solidFill>
                        </a:rPr>
                        <a:t>du médicament</a:t>
                      </a:r>
                    </a:p>
                    <a:p>
                      <a:pPr marL="88900" lvl="1" indent="0"/>
                      <a:r>
                        <a:rPr lang="fr-FR" sz="1600" dirty="0">
                          <a:solidFill>
                            <a:schemeClr val="tx1"/>
                          </a:solidFill>
                        </a:rPr>
                        <a:t>Je connais les possibles </a:t>
                      </a:r>
                      <a:r>
                        <a:rPr lang="fr-FR" sz="1600" b="1" dirty="0">
                          <a:solidFill>
                            <a:schemeClr val="tx1"/>
                          </a:solidFill>
                        </a:rPr>
                        <a:t>contraintes</a:t>
                      </a:r>
                      <a:r>
                        <a:rPr lang="fr-FR" sz="1600" dirty="0">
                          <a:solidFill>
                            <a:schemeClr val="tx1"/>
                          </a:solidFill>
                        </a:rPr>
                        <a:t> du médicament (nb et horaire de prises, nb de </a:t>
                      </a:r>
                      <a:r>
                        <a:rPr lang="fr-FR" sz="1600" dirty="0" err="1">
                          <a:solidFill>
                            <a:schemeClr val="tx1"/>
                          </a:solidFill>
                        </a:rPr>
                        <a:t>cprs</a:t>
                      </a:r>
                      <a:r>
                        <a:rPr lang="fr-FR" sz="1600" dirty="0">
                          <a:solidFill>
                            <a:schemeClr val="tx1"/>
                          </a:solidFill>
                        </a:rPr>
                        <a:t>, durée du traitement, goût, taille, couleur, prix)</a:t>
                      </a:r>
                    </a:p>
                    <a:p>
                      <a:pPr marL="88900" marR="0" lvl="1"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Le pharmacien a confirmé les informations.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9209380"/>
                  </a:ext>
                </a:extLst>
              </a:tr>
            </a:tbl>
          </a:graphicData>
        </a:graphic>
      </p:graphicFrame>
      <p:pic>
        <p:nvPicPr>
          <p:cNvPr id="6" name="Picture 2" descr="Image result for machine à café">
            <a:extLst>
              <a:ext uri="{FF2B5EF4-FFF2-40B4-BE49-F238E27FC236}">
                <a16:creationId xmlns:a16="http://schemas.microsoft.com/office/drawing/2014/main" id="{F95824F7-1C0E-43EF-9E23-033C76110590}"/>
              </a:ext>
            </a:extLst>
          </p:cNvPr>
          <p:cNvPicPr>
            <a:picLocks noChangeAspect="1" noChangeArrowheads="1"/>
          </p:cNvPicPr>
          <p:nvPr/>
        </p:nvPicPr>
        <p:blipFill>
          <a:blip r:embed="rId3" cstate="print"/>
          <a:srcRect/>
          <a:stretch>
            <a:fillRect/>
          </a:stretch>
        </p:blipFill>
        <p:spPr bwMode="auto">
          <a:xfrm>
            <a:off x="9848722" y="2821429"/>
            <a:ext cx="1026292" cy="1026292"/>
          </a:xfrm>
          <a:prstGeom prst="rect">
            <a:avLst/>
          </a:prstGeom>
          <a:noFill/>
        </p:spPr>
      </p:pic>
      <p:pic>
        <p:nvPicPr>
          <p:cNvPr id="9" name="Picture 4" descr="Image result for balance">
            <a:extLst>
              <a:ext uri="{FF2B5EF4-FFF2-40B4-BE49-F238E27FC236}">
                <a16:creationId xmlns:a16="http://schemas.microsoft.com/office/drawing/2014/main" id="{EECB03BC-410B-42FF-B7D3-41E49774A8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5531" y="4843154"/>
            <a:ext cx="1064565" cy="82506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e 17">
            <a:extLst>
              <a:ext uri="{FF2B5EF4-FFF2-40B4-BE49-F238E27FC236}">
                <a16:creationId xmlns:a16="http://schemas.microsoft.com/office/drawing/2014/main" id="{057E25B3-C9BE-465C-BC64-4EFF12D05213}"/>
              </a:ext>
            </a:extLst>
          </p:cNvPr>
          <p:cNvGrpSpPr/>
          <p:nvPr/>
        </p:nvGrpSpPr>
        <p:grpSpPr>
          <a:xfrm>
            <a:off x="8888040" y="1525010"/>
            <a:ext cx="2998917" cy="999203"/>
            <a:chOff x="8888040" y="1525010"/>
            <a:chExt cx="2998917" cy="999203"/>
          </a:xfrm>
        </p:grpSpPr>
        <p:pic>
          <p:nvPicPr>
            <p:cNvPr id="3" name="Graphique 2" descr="Docteur">
              <a:extLst>
                <a:ext uri="{FF2B5EF4-FFF2-40B4-BE49-F238E27FC236}">
                  <a16:creationId xmlns:a16="http://schemas.microsoft.com/office/drawing/2014/main" id="{72582C13-090C-462F-A065-CFA9300838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4271" y="1525010"/>
              <a:ext cx="914400" cy="914400"/>
            </a:xfrm>
            <a:prstGeom prst="rect">
              <a:avLst/>
            </a:prstGeom>
          </p:spPr>
        </p:pic>
        <p:pic>
          <p:nvPicPr>
            <p:cNvPr id="5" name="Graphique 4" descr="Médecine">
              <a:extLst>
                <a:ext uri="{FF2B5EF4-FFF2-40B4-BE49-F238E27FC236}">
                  <a16:creationId xmlns:a16="http://schemas.microsoft.com/office/drawing/2014/main" id="{22450585-5770-401B-A6B8-57F0955CBE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8040" y="1609813"/>
              <a:ext cx="914400" cy="914400"/>
            </a:xfrm>
            <a:prstGeom prst="rect">
              <a:avLst/>
            </a:prstGeom>
          </p:spPr>
        </p:pic>
        <p:pic>
          <p:nvPicPr>
            <p:cNvPr id="13" name="Graphique 12" descr="Homme">
              <a:extLst>
                <a:ext uri="{FF2B5EF4-FFF2-40B4-BE49-F238E27FC236}">
                  <a16:creationId xmlns:a16="http://schemas.microsoft.com/office/drawing/2014/main" id="{1A02ED21-401F-44FE-AC25-65BCF2D16D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72557" y="1609813"/>
              <a:ext cx="914400" cy="914400"/>
            </a:xfrm>
            <a:prstGeom prst="rect">
              <a:avLst/>
            </a:prstGeom>
          </p:spPr>
        </p:pic>
        <p:pic>
          <p:nvPicPr>
            <p:cNvPr id="15" name="Graphique 14" descr="Femme">
              <a:extLst>
                <a:ext uri="{FF2B5EF4-FFF2-40B4-BE49-F238E27FC236}">
                  <a16:creationId xmlns:a16="http://schemas.microsoft.com/office/drawing/2014/main" id="{12350894-6405-4BC9-8177-F537EBF910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15357" y="1609813"/>
              <a:ext cx="914400" cy="914400"/>
            </a:xfrm>
            <a:prstGeom prst="rect">
              <a:avLst/>
            </a:prstGeom>
          </p:spPr>
        </p:pic>
      </p:grpSp>
      <p:pic>
        <p:nvPicPr>
          <p:cNvPr id="17" name="Graphique 16" descr="Feu de signalisation">
            <a:extLst>
              <a:ext uri="{FF2B5EF4-FFF2-40B4-BE49-F238E27FC236}">
                <a16:creationId xmlns:a16="http://schemas.microsoft.com/office/drawing/2014/main" id="{2ACB3FFD-F8F5-4701-B40C-9C83D3C6C6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60615" y="3928755"/>
            <a:ext cx="914399" cy="914399"/>
          </a:xfrm>
          <a:prstGeom prst="rect">
            <a:avLst/>
          </a:prstGeom>
        </p:spPr>
      </p:pic>
      <p:sp>
        <p:nvSpPr>
          <p:cNvPr id="2" name="Rectangle 1">
            <a:extLst>
              <a:ext uri="{FF2B5EF4-FFF2-40B4-BE49-F238E27FC236}">
                <a16:creationId xmlns:a16="http://schemas.microsoft.com/office/drawing/2014/main" id="{275705DC-910A-445B-A26D-897B22433053}"/>
              </a:ext>
            </a:extLst>
          </p:cNvPr>
          <p:cNvSpPr/>
          <p:nvPr/>
        </p:nvSpPr>
        <p:spPr>
          <a:xfrm>
            <a:off x="341745" y="618836"/>
            <a:ext cx="8294255" cy="701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9">
            <a:extLst>
              <a:ext uri="{FF2B5EF4-FFF2-40B4-BE49-F238E27FC236}">
                <a16:creationId xmlns:a16="http://schemas.microsoft.com/office/drawing/2014/main" id="{E8CC7CBD-2345-4200-9497-A1685358826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3200" dirty="0">
                <a:solidFill>
                  <a:srgbClr val="164EAA"/>
                </a:solidFill>
              </a:rPr>
              <a:t>Quelques étapes-clés…</a:t>
            </a:r>
          </a:p>
        </p:txBody>
      </p:sp>
      <p:sp>
        <p:nvSpPr>
          <p:cNvPr id="4" name="Espace réservé du numéro de diapositive 3">
            <a:extLst>
              <a:ext uri="{FF2B5EF4-FFF2-40B4-BE49-F238E27FC236}">
                <a16:creationId xmlns:a16="http://schemas.microsoft.com/office/drawing/2014/main" id="{220E55E0-179A-8FCC-9768-295B69E52664}"/>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18</a:t>
            </a:fld>
            <a:endParaRPr lang="fr-CH"/>
          </a:p>
        </p:txBody>
      </p:sp>
      <p:pic>
        <p:nvPicPr>
          <p:cNvPr id="7" name="Image 6">
            <a:extLst>
              <a:ext uri="{FF2B5EF4-FFF2-40B4-BE49-F238E27FC236}">
                <a16:creationId xmlns:a16="http://schemas.microsoft.com/office/drawing/2014/main" id="{4DC473AA-A98C-FC3C-34D8-BB738FC9F33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211637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02E4D57E-835E-4515-B57C-3C083C3C433C}"/>
              </a:ext>
            </a:extLst>
          </p:cNvPr>
          <p:cNvGraphicFramePr>
            <a:graphicFrameLocks noGrp="1"/>
          </p:cNvGraphicFramePr>
          <p:nvPr>
            <p:extLst>
              <p:ext uri="{D42A27DB-BD31-4B8C-83A1-F6EECF244321}">
                <p14:modId xmlns:p14="http://schemas.microsoft.com/office/powerpoint/2010/main" val="334803071"/>
              </p:ext>
            </p:extLst>
          </p:nvPr>
        </p:nvGraphicFramePr>
        <p:xfrm>
          <a:off x="416506" y="699277"/>
          <a:ext cx="8128000" cy="5394960"/>
        </p:xfrm>
        <a:graphic>
          <a:graphicData uri="http://schemas.openxmlformats.org/drawingml/2006/table">
            <a:tbl>
              <a:tblPr firstRow="1" bandRow="1">
                <a:tableStyleId>{5C22544A-7EE6-4342-B048-85BDC9FD1C3A}</a:tableStyleId>
              </a:tblPr>
              <a:tblGrid>
                <a:gridCol w="2523226">
                  <a:extLst>
                    <a:ext uri="{9D8B030D-6E8A-4147-A177-3AD203B41FA5}">
                      <a16:colId xmlns:a16="http://schemas.microsoft.com/office/drawing/2014/main" val="2618499458"/>
                    </a:ext>
                  </a:extLst>
                </a:gridCol>
                <a:gridCol w="5604774">
                  <a:extLst>
                    <a:ext uri="{9D8B030D-6E8A-4147-A177-3AD203B41FA5}">
                      <a16:colId xmlns:a16="http://schemas.microsoft.com/office/drawing/2014/main" val="2204501767"/>
                    </a:ext>
                  </a:extLst>
                </a:gridCol>
              </a:tblGrid>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J’ai de l’information de qualité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sais </a:t>
                      </a:r>
                      <a:r>
                        <a:rPr lang="fr-FR" sz="1600" b="1" dirty="0">
                          <a:solidFill>
                            <a:schemeClr val="tx2"/>
                          </a:solidFill>
                        </a:rPr>
                        <a:t>où/comment chercher </a:t>
                      </a:r>
                      <a:r>
                        <a:rPr lang="fr-FR" sz="1600" b="0" dirty="0">
                          <a:solidFill>
                            <a:schemeClr val="tx1"/>
                          </a:solidFill>
                        </a:rPr>
                        <a:t>des informations de qualité et les </a:t>
                      </a:r>
                      <a:r>
                        <a:rPr lang="fr-FR" sz="1600" b="1" dirty="0">
                          <a:solidFill>
                            <a:schemeClr val="tx2"/>
                          </a:solidFill>
                        </a:rPr>
                        <a:t>demander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60340400"/>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parle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FR" sz="1600" b="1" dirty="0">
                          <a:solidFill>
                            <a:schemeClr val="accent6">
                              <a:lumMod val="75000"/>
                            </a:schemeClr>
                          </a:solidFill>
                        </a:rPr>
                        <a:t>J’ose</a:t>
                      </a:r>
                      <a:r>
                        <a:rPr lang="fr-FR" sz="1600" b="0" dirty="0">
                          <a:solidFill>
                            <a:schemeClr val="tx1"/>
                          </a:solidFill>
                        </a:rPr>
                        <a:t> parler de mes soucis en lien avec le médicament</a:t>
                      </a:r>
                    </a:p>
                    <a:p>
                      <a:r>
                        <a:rPr lang="fr-FR" sz="1600" b="0" dirty="0">
                          <a:solidFill>
                            <a:schemeClr val="tx1"/>
                          </a:solidFill>
                        </a:rPr>
                        <a:t>Je peux parler des </a:t>
                      </a:r>
                      <a:r>
                        <a:rPr lang="fr-FR" sz="1600" b="1" dirty="0">
                          <a:solidFill>
                            <a:schemeClr val="accent6">
                              <a:lumMod val="75000"/>
                            </a:schemeClr>
                          </a:solidFill>
                        </a:rPr>
                        <a:t>autres traitements </a:t>
                      </a:r>
                      <a:r>
                        <a:rPr lang="fr-FR" sz="1600" b="0" dirty="0">
                          <a:solidFill>
                            <a:schemeClr val="tx1"/>
                          </a:solidFill>
                        </a:rPr>
                        <a:t>que je prends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trouve du soutien chez </a:t>
                      </a:r>
                      <a:r>
                        <a:rPr lang="fr-FR" sz="1600" b="1" dirty="0">
                          <a:solidFill>
                            <a:schemeClr val="accent6">
                              <a:lumMod val="75000"/>
                            </a:schemeClr>
                          </a:solidFill>
                        </a:rPr>
                        <a:t>mes proches</a:t>
                      </a:r>
                    </a:p>
                    <a:p>
                      <a:r>
                        <a:rPr lang="fr-FR" sz="1600" b="0" dirty="0">
                          <a:solidFill>
                            <a:schemeClr val="tx1"/>
                          </a:solidFill>
                        </a:rPr>
                        <a:t>J’ai un </a:t>
                      </a:r>
                      <a:r>
                        <a:rPr lang="fr-FR" sz="1600" b="1" dirty="0">
                          <a:solidFill>
                            <a:schemeClr val="accent6">
                              <a:lumMod val="75000"/>
                            </a:schemeClr>
                          </a:solidFill>
                        </a:rPr>
                        <a:t>médecin</a:t>
                      </a:r>
                      <a:r>
                        <a:rPr lang="fr-FR" sz="1600" b="0" dirty="0">
                          <a:solidFill>
                            <a:schemeClr val="tx1"/>
                          </a:solidFill>
                        </a:rPr>
                        <a:t> référent</a:t>
                      </a:r>
                    </a:p>
                    <a:p>
                      <a:r>
                        <a:rPr lang="fr-FR" sz="1600" b="0" dirty="0">
                          <a:solidFill>
                            <a:schemeClr val="tx1"/>
                          </a:solidFill>
                        </a:rPr>
                        <a:t>J’ai un </a:t>
                      </a:r>
                      <a:r>
                        <a:rPr lang="fr-FR" sz="1600" b="1" dirty="0">
                          <a:solidFill>
                            <a:schemeClr val="accent6">
                              <a:lumMod val="75000"/>
                            </a:schemeClr>
                          </a:solidFill>
                        </a:rPr>
                        <a:t>pharmacien</a:t>
                      </a:r>
                      <a:r>
                        <a:rPr lang="fr-FR" sz="1600" b="0" dirty="0">
                          <a:solidFill>
                            <a:schemeClr val="tx1"/>
                          </a:solidFill>
                        </a:rPr>
                        <a:t> référent</a:t>
                      </a:r>
                    </a:p>
                    <a:p>
                      <a:r>
                        <a:rPr lang="fr-FR" sz="16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93467665"/>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fais connaissance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2">
                              <a:lumMod val="75000"/>
                            </a:schemeClr>
                          </a:solidFill>
                        </a:rPr>
                        <a:t>J’apprends</a:t>
                      </a:r>
                      <a:r>
                        <a:rPr lang="fr-FR" sz="1600" b="0" dirty="0">
                          <a:solidFill>
                            <a:schemeClr val="tx1"/>
                          </a:solidFill>
                        </a:rPr>
                        <a:t> à vivre avec mon médicament</a:t>
                      </a:r>
                    </a:p>
                    <a:p>
                      <a:r>
                        <a:rPr lang="fr-FR" sz="1600" b="0" dirty="0">
                          <a:solidFill>
                            <a:schemeClr val="tx1"/>
                          </a:solidFill>
                        </a:rPr>
                        <a:t>Mon médicament trouve sa place dans mon quotidien</a:t>
                      </a:r>
                    </a:p>
                    <a:p>
                      <a:r>
                        <a:rPr lang="fr-FR" sz="1600" b="0" dirty="0">
                          <a:solidFill>
                            <a:schemeClr val="tx1"/>
                          </a:solidFill>
                        </a:rPr>
                        <a:t>Je crée </a:t>
                      </a:r>
                      <a:r>
                        <a:rPr lang="fr-FR" sz="1600" b="1" dirty="0">
                          <a:solidFill>
                            <a:schemeClr val="accent2">
                              <a:lumMod val="75000"/>
                            </a:schemeClr>
                          </a:solidFill>
                        </a:rPr>
                        <a:t>un rituel </a:t>
                      </a:r>
                      <a:r>
                        <a:rPr lang="fr-FR" sz="1600" b="0" dirty="0">
                          <a:solidFill>
                            <a:schemeClr val="tx1"/>
                          </a:solidFill>
                        </a:rPr>
                        <a:t>autour de la prise de mon médicament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37697802"/>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me sens </a:t>
                      </a:r>
                      <a:r>
                        <a:rPr lang="fr-FR" b="0" dirty="0" err="1">
                          <a:solidFill>
                            <a:schemeClr val="tx1"/>
                          </a:solidFill>
                        </a:rPr>
                        <a:t>prêt.e</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fr-FR" sz="1600" b="0" dirty="0">
                          <a:solidFill>
                            <a:schemeClr val="tx1"/>
                          </a:solidFill>
                        </a:rPr>
                        <a:t>J’ai eu le temps de prendre </a:t>
                      </a:r>
                      <a:r>
                        <a:rPr lang="fr-FR" sz="1600" b="1" dirty="0">
                          <a:solidFill>
                            <a:srgbClr val="660066"/>
                          </a:solidFill>
                        </a:rPr>
                        <a:t>ma décision</a:t>
                      </a:r>
                    </a:p>
                    <a:p>
                      <a:r>
                        <a:rPr lang="fr-FR" sz="1600" b="0" dirty="0">
                          <a:solidFill>
                            <a:schemeClr val="tx1"/>
                          </a:solidFill>
                        </a:rPr>
                        <a:t>Je suis </a:t>
                      </a:r>
                      <a:r>
                        <a:rPr lang="fr-FR" sz="1600" b="0" dirty="0" err="1">
                          <a:solidFill>
                            <a:schemeClr val="tx1"/>
                          </a:solidFill>
                        </a:rPr>
                        <a:t>motivé.e</a:t>
                      </a:r>
                      <a:endParaRPr lang="fr-FR" sz="1600" b="0" dirty="0">
                        <a:solidFill>
                          <a:schemeClr val="tx1"/>
                        </a:solidFill>
                      </a:endParaRPr>
                    </a:p>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44792119"/>
                  </a:ext>
                </a:extLst>
              </a:tr>
              <a:tr h="234491">
                <a:tc>
                  <a:txBody>
                    <a:bodyPr/>
                    <a:lstStyle/>
                    <a:p>
                      <a:r>
                        <a:rPr lang="fr-FR" dirty="0">
                          <a:solidFill>
                            <a:schemeClr val="tx1"/>
                          </a:solidFill>
                        </a:rPr>
                        <a:t>J’ai participé à la décision avec mon médecin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8900" lvl="1" indent="0"/>
                      <a:r>
                        <a:rPr lang="fr-FR" sz="1600" dirty="0">
                          <a:solidFill>
                            <a:schemeClr val="tx1"/>
                          </a:solidFill>
                        </a:rPr>
                        <a:t>J’ai compris </a:t>
                      </a:r>
                      <a:r>
                        <a:rPr lang="fr-FR" sz="1600" b="1" dirty="0">
                          <a:solidFill>
                            <a:schemeClr val="tx1"/>
                          </a:solidFill>
                        </a:rPr>
                        <a:t>les bénéfices </a:t>
                      </a:r>
                      <a:r>
                        <a:rPr lang="fr-FR" sz="1600" dirty="0">
                          <a:solidFill>
                            <a:schemeClr val="tx1"/>
                          </a:solidFill>
                        </a:rPr>
                        <a:t>du médicament</a:t>
                      </a:r>
                    </a:p>
                    <a:p>
                      <a:pPr marL="88900" lvl="1" indent="0"/>
                      <a:r>
                        <a:rPr lang="fr-FR" sz="1600" dirty="0">
                          <a:solidFill>
                            <a:schemeClr val="tx1"/>
                          </a:solidFill>
                        </a:rPr>
                        <a:t>Je connais les possibles </a:t>
                      </a:r>
                      <a:r>
                        <a:rPr lang="fr-FR" sz="1600" b="1" dirty="0">
                          <a:solidFill>
                            <a:schemeClr val="tx1"/>
                          </a:solidFill>
                        </a:rPr>
                        <a:t>contraintes</a:t>
                      </a:r>
                      <a:r>
                        <a:rPr lang="fr-FR" sz="1600" dirty="0">
                          <a:solidFill>
                            <a:schemeClr val="tx1"/>
                          </a:solidFill>
                        </a:rPr>
                        <a:t> du médicament (nb et horaire de prises, nb de </a:t>
                      </a:r>
                      <a:r>
                        <a:rPr lang="fr-FR" sz="1600" dirty="0" err="1">
                          <a:solidFill>
                            <a:schemeClr val="tx1"/>
                          </a:solidFill>
                        </a:rPr>
                        <a:t>cprs</a:t>
                      </a:r>
                      <a:r>
                        <a:rPr lang="fr-FR" sz="1600" dirty="0">
                          <a:solidFill>
                            <a:schemeClr val="tx1"/>
                          </a:solidFill>
                        </a:rPr>
                        <a:t>, durée du traitement, goût, taille, couleur, prix)</a:t>
                      </a:r>
                    </a:p>
                    <a:p>
                      <a:pPr marL="88900" marR="0" lvl="1"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Le pharmacien a confirmé les informations.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9209380"/>
                  </a:ext>
                </a:extLst>
              </a:tr>
            </a:tbl>
          </a:graphicData>
        </a:graphic>
      </p:graphicFrame>
      <p:pic>
        <p:nvPicPr>
          <p:cNvPr id="6" name="Picture 2" descr="Image result for machine à café">
            <a:extLst>
              <a:ext uri="{FF2B5EF4-FFF2-40B4-BE49-F238E27FC236}">
                <a16:creationId xmlns:a16="http://schemas.microsoft.com/office/drawing/2014/main" id="{F95824F7-1C0E-43EF-9E23-033C76110590}"/>
              </a:ext>
            </a:extLst>
          </p:cNvPr>
          <p:cNvPicPr>
            <a:picLocks noChangeAspect="1" noChangeArrowheads="1"/>
          </p:cNvPicPr>
          <p:nvPr/>
        </p:nvPicPr>
        <p:blipFill>
          <a:blip r:embed="rId3" cstate="print"/>
          <a:srcRect/>
          <a:stretch>
            <a:fillRect/>
          </a:stretch>
        </p:blipFill>
        <p:spPr bwMode="auto">
          <a:xfrm>
            <a:off x="9848722" y="2821429"/>
            <a:ext cx="1026292" cy="1026292"/>
          </a:xfrm>
          <a:prstGeom prst="rect">
            <a:avLst/>
          </a:prstGeom>
          <a:noFill/>
        </p:spPr>
      </p:pic>
      <p:pic>
        <p:nvPicPr>
          <p:cNvPr id="9" name="Picture 4" descr="Image result for balance">
            <a:extLst>
              <a:ext uri="{FF2B5EF4-FFF2-40B4-BE49-F238E27FC236}">
                <a16:creationId xmlns:a16="http://schemas.microsoft.com/office/drawing/2014/main" id="{EECB03BC-410B-42FF-B7D3-41E49774A8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5531" y="4843154"/>
            <a:ext cx="1064565" cy="8250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que 10" descr="Internet">
            <a:extLst>
              <a:ext uri="{FF2B5EF4-FFF2-40B4-BE49-F238E27FC236}">
                <a16:creationId xmlns:a16="http://schemas.microsoft.com/office/drawing/2014/main" id="{408FB5E9-AA0E-459D-8662-ED3725D0F6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4271" y="525807"/>
            <a:ext cx="914400" cy="914400"/>
          </a:xfrm>
          <a:prstGeom prst="rect">
            <a:avLst/>
          </a:prstGeom>
        </p:spPr>
      </p:pic>
      <p:grpSp>
        <p:nvGrpSpPr>
          <p:cNvPr id="18" name="Groupe 17">
            <a:extLst>
              <a:ext uri="{FF2B5EF4-FFF2-40B4-BE49-F238E27FC236}">
                <a16:creationId xmlns:a16="http://schemas.microsoft.com/office/drawing/2014/main" id="{057E25B3-C9BE-465C-BC64-4EFF12D05213}"/>
              </a:ext>
            </a:extLst>
          </p:cNvPr>
          <p:cNvGrpSpPr/>
          <p:nvPr/>
        </p:nvGrpSpPr>
        <p:grpSpPr>
          <a:xfrm>
            <a:off x="8888040" y="1525010"/>
            <a:ext cx="2998917" cy="999203"/>
            <a:chOff x="8888040" y="1525010"/>
            <a:chExt cx="2998917" cy="999203"/>
          </a:xfrm>
        </p:grpSpPr>
        <p:pic>
          <p:nvPicPr>
            <p:cNvPr id="3" name="Graphique 2" descr="Docteur">
              <a:extLst>
                <a:ext uri="{FF2B5EF4-FFF2-40B4-BE49-F238E27FC236}">
                  <a16:creationId xmlns:a16="http://schemas.microsoft.com/office/drawing/2014/main" id="{72582C13-090C-462F-A065-CFA9300838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4271" y="1525010"/>
              <a:ext cx="914400" cy="914400"/>
            </a:xfrm>
            <a:prstGeom prst="rect">
              <a:avLst/>
            </a:prstGeom>
          </p:spPr>
        </p:pic>
        <p:pic>
          <p:nvPicPr>
            <p:cNvPr id="5" name="Graphique 4" descr="Médecine">
              <a:extLst>
                <a:ext uri="{FF2B5EF4-FFF2-40B4-BE49-F238E27FC236}">
                  <a16:creationId xmlns:a16="http://schemas.microsoft.com/office/drawing/2014/main" id="{22450585-5770-401B-A6B8-57F0955CBE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88040" y="1609813"/>
              <a:ext cx="914400" cy="914400"/>
            </a:xfrm>
            <a:prstGeom prst="rect">
              <a:avLst/>
            </a:prstGeom>
          </p:spPr>
        </p:pic>
        <p:pic>
          <p:nvPicPr>
            <p:cNvPr id="13" name="Graphique 12" descr="Homme">
              <a:extLst>
                <a:ext uri="{FF2B5EF4-FFF2-40B4-BE49-F238E27FC236}">
                  <a16:creationId xmlns:a16="http://schemas.microsoft.com/office/drawing/2014/main" id="{1A02ED21-401F-44FE-AC25-65BCF2D16D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72557" y="1609813"/>
              <a:ext cx="914400" cy="914400"/>
            </a:xfrm>
            <a:prstGeom prst="rect">
              <a:avLst/>
            </a:prstGeom>
          </p:spPr>
        </p:pic>
        <p:pic>
          <p:nvPicPr>
            <p:cNvPr id="15" name="Graphique 14" descr="Femme">
              <a:extLst>
                <a:ext uri="{FF2B5EF4-FFF2-40B4-BE49-F238E27FC236}">
                  <a16:creationId xmlns:a16="http://schemas.microsoft.com/office/drawing/2014/main" id="{12350894-6405-4BC9-8177-F537EBF910F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15357" y="1609813"/>
              <a:ext cx="914400" cy="914400"/>
            </a:xfrm>
            <a:prstGeom prst="rect">
              <a:avLst/>
            </a:prstGeom>
          </p:spPr>
        </p:pic>
      </p:grpSp>
      <p:pic>
        <p:nvPicPr>
          <p:cNvPr id="17" name="Graphique 16" descr="Feu de signalisation">
            <a:extLst>
              <a:ext uri="{FF2B5EF4-FFF2-40B4-BE49-F238E27FC236}">
                <a16:creationId xmlns:a16="http://schemas.microsoft.com/office/drawing/2014/main" id="{2ACB3FFD-F8F5-4701-B40C-9C83D3C6C6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60615" y="3928755"/>
            <a:ext cx="914399" cy="914399"/>
          </a:xfrm>
          <a:prstGeom prst="rect">
            <a:avLst/>
          </a:prstGeom>
        </p:spPr>
      </p:pic>
      <p:sp>
        <p:nvSpPr>
          <p:cNvPr id="2" name="Espace réservé du numéro de diapositive 1">
            <a:extLst>
              <a:ext uri="{FF2B5EF4-FFF2-40B4-BE49-F238E27FC236}">
                <a16:creationId xmlns:a16="http://schemas.microsoft.com/office/drawing/2014/main" id="{28103E9D-CE8B-1F35-3089-1264CAE36B47}"/>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19</a:t>
            </a:fld>
            <a:endParaRPr lang="fr-CH" dirty="0"/>
          </a:p>
        </p:txBody>
      </p:sp>
      <p:pic>
        <p:nvPicPr>
          <p:cNvPr id="4" name="Image 3">
            <a:extLst>
              <a:ext uri="{FF2B5EF4-FFF2-40B4-BE49-F238E27FC236}">
                <a16:creationId xmlns:a16="http://schemas.microsoft.com/office/drawing/2014/main" id="{63894B81-6C02-5F39-CEBA-77C606D583B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133499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7567C639-93FF-9FC5-1A5B-F4EF5A8EE366}"/>
              </a:ext>
            </a:extLst>
          </p:cNvPr>
          <p:cNvSpPr/>
          <p:nvPr>
            <p:custDataLst>
              <p:tags r:id="rId1"/>
            </p:custDataLst>
          </p:nvPr>
        </p:nvSpPr>
        <p:spPr>
          <a:xfrm>
            <a:off x="515128" y="727304"/>
            <a:ext cx="9550037" cy="1299427"/>
          </a:xfrm>
          <a:prstGeom prst="rect">
            <a:avLst/>
          </a:prstGeom>
          <a:solidFill>
            <a:srgbClr val="F48479">
              <a:alpha val="1490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0" name="Rectangle 49">
            <a:extLst>
              <a:ext uri="{FF2B5EF4-FFF2-40B4-BE49-F238E27FC236}">
                <a16:creationId xmlns:a16="http://schemas.microsoft.com/office/drawing/2014/main" id="{C6D684C9-3324-BE60-E29B-9DB18A0B7B26}"/>
              </a:ext>
            </a:extLst>
          </p:cNvPr>
          <p:cNvSpPr/>
          <p:nvPr>
            <p:custDataLst>
              <p:tags r:id="rId2"/>
            </p:custDataLst>
          </p:nvPr>
        </p:nvSpPr>
        <p:spPr>
          <a:xfrm>
            <a:off x="519938" y="2135634"/>
            <a:ext cx="9550037" cy="4343932"/>
          </a:xfrm>
          <a:prstGeom prst="rect">
            <a:avLst/>
          </a:prstGeom>
          <a:solidFill>
            <a:srgbClr val="295A5B">
              <a:alpha val="1098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51" name="Connecteur droit avec flèche 50">
            <a:extLst>
              <a:ext uri="{FF2B5EF4-FFF2-40B4-BE49-F238E27FC236}">
                <a16:creationId xmlns:a16="http://schemas.microsoft.com/office/drawing/2014/main" id="{6FDBED60-F222-A10E-BD11-77C8AA514DB6}"/>
              </a:ext>
            </a:extLst>
          </p:cNvPr>
          <p:cNvCxnSpPr>
            <a:cxnSpLocks/>
          </p:cNvCxnSpPr>
          <p:nvPr>
            <p:custDataLst>
              <p:tags r:id="rId3"/>
            </p:custDataLst>
          </p:nvPr>
        </p:nvCxnSpPr>
        <p:spPr>
          <a:xfrm>
            <a:off x="2582938" y="1268855"/>
            <a:ext cx="5000499" cy="25795"/>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à coins arrondis 5">
            <a:extLst>
              <a:ext uri="{FF2B5EF4-FFF2-40B4-BE49-F238E27FC236}">
                <a16:creationId xmlns:a16="http://schemas.microsoft.com/office/drawing/2014/main" id="{C36E20C6-35C5-45F7-697B-B23D2F3F519D}"/>
              </a:ext>
            </a:extLst>
          </p:cNvPr>
          <p:cNvSpPr/>
          <p:nvPr>
            <p:custDataLst>
              <p:tags r:id="rId4"/>
            </p:custDataLst>
          </p:nvPr>
        </p:nvSpPr>
        <p:spPr>
          <a:xfrm>
            <a:off x="3420119" y="930144"/>
            <a:ext cx="3647677" cy="553997"/>
          </a:xfrm>
          <a:prstGeom prst="roundRect">
            <a:avLst>
              <a:gd name="adj" fmla="val 18756"/>
            </a:avLst>
          </a:prstGeom>
          <a:solidFill>
            <a:srgbClr val="F48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3" name="Rectangle à coins arrondis 79">
            <a:extLst>
              <a:ext uri="{FF2B5EF4-FFF2-40B4-BE49-F238E27FC236}">
                <a16:creationId xmlns:a16="http://schemas.microsoft.com/office/drawing/2014/main" id="{160D1441-53D6-C45B-7E4A-0979FB910D95}"/>
              </a:ext>
            </a:extLst>
          </p:cNvPr>
          <p:cNvSpPr/>
          <p:nvPr>
            <p:custDataLst>
              <p:tags r:id="rId5"/>
            </p:custDataLst>
          </p:nvPr>
        </p:nvSpPr>
        <p:spPr>
          <a:xfrm>
            <a:off x="3241750" y="4829980"/>
            <a:ext cx="3340028" cy="779011"/>
          </a:xfrm>
          <a:prstGeom prst="roundRect">
            <a:avLst/>
          </a:prstGeom>
          <a:solidFill>
            <a:srgbClr val="2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54" name="Rectangle à coins arrondis 67">
            <a:extLst>
              <a:ext uri="{FF2B5EF4-FFF2-40B4-BE49-F238E27FC236}">
                <a16:creationId xmlns:a16="http://schemas.microsoft.com/office/drawing/2014/main" id="{3CFAB566-BF16-270D-CA75-3AFA1F968A89}"/>
              </a:ext>
            </a:extLst>
          </p:cNvPr>
          <p:cNvSpPr/>
          <p:nvPr>
            <p:custDataLst>
              <p:tags r:id="rId6"/>
            </p:custDataLst>
          </p:nvPr>
        </p:nvSpPr>
        <p:spPr>
          <a:xfrm>
            <a:off x="1911703" y="3313052"/>
            <a:ext cx="1429600" cy="945049"/>
          </a:xfrm>
          <a:prstGeom prst="roundRect">
            <a:avLst/>
          </a:prstGeom>
          <a:solidFill>
            <a:srgbClr val="2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55" name="ZoneTexte 54">
            <a:extLst>
              <a:ext uri="{FF2B5EF4-FFF2-40B4-BE49-F238E27FC236}">
                <a16:creationId xmlns:a16="http://schemas.microsoft.com/office/drawing/2014/main" id="{35880C4A-3AD2-3C41-3E26-2B49857DEA66}"/>
              </a:ext>
            </a:extLst>
          </p:cNvPr>
          <p:cNvSpPr txBox="1"/>
          <p:nvPr>
            <p:custDataLst>
              <p:tags r:id="rId7"/>
            </p:custDataLst>
          </p:nvPr>
        </p:nvSpPr>
        <p:spPr>
          <a:xfrm>
            <a:off x="647711" y="790092"/>
            <a:ext cx="1907075" cy="853896"/>
          </a:xfrm>
          <a:prstGeom prst="rect">
            <a:avLst/>
          </a:prstGeom>
          <a:noFill/>
          <a:ln w="19050">
            <a:solidFill>
              <a:srgbClr val="F48479"/>
            </a:solidFill>
          </a:ln>
        </p:spPr>
        <p:txBody>
          <a:bodyPr wrap="square" rtlCol="0">
            <a:spAutoFit/>
          </a:bodyPr>
          <a:lstStyle/>
          <a:p>
            <a:pPr algn="ctr"/>
            <a:r>
              <a:rPr lang="fr-CH" dirty="0">
                <a:latin typeface="Arial" panose="020B0604020202020204" pitchFamily="34" charset="0"/>
                <a:cs typeface="Arial" panose="020B0604020202020204" pitchFamily="34" charset="0"/>
              </a:rPr>
              <a:t>Prescription initiale</a:t>
            </a:r>
          </a:p>
        </p:txBody>
      </p:sp>
      <p:cxnSp>
        <p:nvCxnSpPr>
          <p:cNvPr id="56" name="Connecteur droit 55">
            <a:extLst>
              <a:ext uri="{FF2B5EF4-FFF2-40B4-BE49-F238E27FC236}">
                <a16:creationId xmlns:a16="http://schemas.microsoft.com/office/drawing/2014/main" id="{AFA6577E-BA8D-8BFB-3AB1-DDD2259C2613}"/>
              </a:ext>
            </a:extLst>
          </p:cNvPr>
          <p:cNvCxnSpPr>
            <a:cxnSpLocks/>
            <a:stCxn id="58" idx="4"/>
          </p:cNvCxnSpPr>
          <p:nvPr>
            <p:custDataLst>
              <p:tags r:id="rId8"/>
            </p:custDataLst>
          </p:nvPr>
        </p:nvCxnSpPr>
        <p:spPr>
          <a:xfrm flipH="1">
            <a:off x="2553185" y="4606723"/>
            <a:ext cx="3839" cy="1388939"/>
          </a:xfrm>
          <a:prstGeom prst="line">
            <a:avLst/>
          </a:prstGeom>
          <a:ln w="28575"/>
        </p:spPr>
        <p:style>
          <a:lnRef idx="1">
            <a:schemeClr val="dk1"/>
          </a:lnRef>
          <a:fillRef idx="0">
            <a:schemeClr val="dk1"/>
          </a:fillRef>
          <a:effectRef idx="0">
            <a:schemeClr val="dk1"/>
          </a:effectRef>
          <a:fontRef idx="minor">
            <a:schemeClr val="tx1"/>
          </a:fontRef>
        </p:style>
      </p:cxnSp>
      <p:sp>
        <p:nvSpPr>
          <p:cNvPr id="57" name="ZoneTexte 56">
            <a:extLst>
              <a:ext uri="{FF2B5EF4-FFF2-40B4-BE49-F238E27FC236}">
                <a16:creationId xmlns:a16="http://schemas.microsoft.com/office/drawing/2014/main" id="{4CEF66E8-44D9-D7A8-B14F-7BB2DFF3054D}"/>
              </a:ext>
            </a:extLst>
          </p:cNvPr>
          <p:cNvSpPr txBox="1"/>
          <p:nvPr>
            <p:custDataLst>
              <p:tags r:id="rId9"/>
            </p:custDataLst>
          </p:nvPr>
        </p:nvSpPr>
        <p:spPr>
          <a:xfrm>
            <a:off x="1809208" y="3366492"/>
            <a:ext cx="1595421" cy="830997"/>
          </a:xfrm>
          <a:prstGeom prst="rect">
            <a:avLst/>
          </a:prstGeom>
          <a:noFill/>
          <a:ln>
            <a:noFill/>
          </a:ln>
        </p:spPr>
        <p:txBody>
          <a:bodyPr wrap="square" rtlCol="0">
            <a:spAutoFit/>
          </a:bodyPr>
          <a:lstStyle/>
          <a:p>
            <a:pPr algn="ctr"/>
            <a:r>
              <a:rPr lang="fr-CH" b="1" dirty="0">
                <a:solidFill>
                  <a:schemeClr val="bg1"/>
                </a:solidFill>
                <a:latin typeface="Arial" panose="020B0604020202020204" pitchFamily="34" charset="0"/>
                <a:cs typeface="Arial" panose="020B0604020202020204" pitchFamily="34" charset="0"/>
              </a:rPr>
              <a:t>Initiation</a:t>
            </a:r>
          </a:p>
          <a:p>
            <a:pPr algn="ctr"/>
            <a:r>
              <a:rPr lang="fr-CH" dirty="0">
                <a:solidFill>
                  <a:schemeClr val="bg1"/>
                </a:solidFill>
                <a:latin typeface="Arial" panose="020B0604020202020204" pitchFamily="34" charset="0"/>
                <a:cs typeface="Arial" panose="020B0604020202020204" pitchFamily="34" charset="0"/>
              </a:rPr>
              <a:t>(oui/non)</a:t>
            </a:r>
            <a:r>
              <a:rPr lang="fr-CH" b="1" dirty="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58" name="Ellipse 57">
            <a:extLst>
              <a:ext uri="{FF2B5EF4-FFF2-40B4-BE49-F238E27FC236}">
                <a16:creationId xmlns:a16="http://schemas.microsoft.com/office/drawing/2014/main" id="{026426F4-F5C0-1418-3DDF-C2EE6C238D9D}"/>
              </a:ext>
            </a:extLst>
          </p:cNvPr>
          <p:cNvSpPr/>
          <p:nvPr>
            <p:custDataLst>
              <p:tags r:id="rId10"/>
            </p:custDataLst>
          </p:nvPr>
        </p:nvSpPr>
        <p:spPr>
          <a:xfrm>
            <a:off x="2416347" y="4299187"/>
            <a:ext cx="281354" cy="307536"/>
          </a:xfrm>
          <a:prstGeom prst="ellipse">
            <a:avLst/>
          </a:prstGeom>
          <a:solidFill>
            <a:srgbClr val="2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bg1"/>
                </a:solidFill>
                <a:latin typeface="Arial" panose="020B0604020202020204" pitchFamily="34" charset="0"/>
                <a:cs typeface="Arial" panose="020B0604020202020204" pitchFamily="34" charset="0"/>
              </a:rPr>
              <a:t>1</a:t>
            </a:r>
          </a:p>
        </p:txBody>
      </p:sp>
      <p:sp>
        <p:nvSpPr>
          <p:cNvPr id="59" name="ZoneTexte 58">
            <a:extLst>
              <a:ext uri="{FF2B5EF4-FFF2-40B4-BE49-F238E27FC236}">
                <a16:creationId xmlns:a16="http://schemas.microsoft.com/office/drawing/2014/main" id="{5CCA9329-FD88-CB56-8F38-97F97B66F335}"/>
              </a:ext>
            </a:extLst>
          </p:cNvPr>
          <p:cNvSpPr txBox="1"/>
          <p:nvPr>
            <p:custDataLst>
              <p:tags r:id="rId11"/>
            </p:custDataLst>
          </p:nvPr>
        </p:nvSpPr>
        <p:spPr>
          <a:xfrm>
            <a:off x="3086442" y="4777354"/>
            <a:ext cx="3743089" cy="830997"/>
          </a:xfrm>
          <a:prstGeom prst="rect">
            <a:avLst/>
          </a:prstGeom>
          <a:noFill/>
        </p:spPr>
        <p:txBody>
          <a:bodyPr wrap="square" rtlCol="0">
            <a:spAutoFit/>
          </a:bodyPr>
          <a:lstStyle/>
          <a:p>
            <a:pPr algn="ctr"/>
            <a:r>
              <a:rPr lang="fr-CH" b="1" dirty="0">
                <a:solidFill>
                  <a:schemeClr val="bg1"/>
                </a:solidFill>
                <a:latin typeface="Arial" panose="020B0604020202020204" pitchFamily="34" charset="0"/>
                <a:cs typeface="Arial" panose="020B0604020202020204" pitchFamily="34" charset="0"/>
              </a:rPr>
              <a:t>Implementation</a:t>
            </a:r>
          </a:p>
          <a:p>
            <a:pPr algn="ctr"/>
            <a:r>
              <a:rPr lang="fr-CH" dirty="0">
                <a:solidFill>
                  <a:schemeClr val="bg1"/>
                </a:solidFill>
                <a:latin typeface="Arial" panose="020B0604020202020204" pitchFamily="34" charset="0"/>
                <a:cs typeface="Arial" panose="020B0604020202020204" pitchFamily="34" charset="0"/>
              </a:rPr>
              <a:t>(historique des doses)</a:t>
            </a:r>
          </a:p>
        </p:txBody>
      </p:sp>
      <p:sp>
        <p:nvSpPr>
          <p:cNvPr id="60" name="Ellipse 59">
            <a:extLst>
              <a:ext uri="{FF2B5EF4-FFF2-40B4-BE49-F238E27FC236}">
                <a16:creationId xmlns:a16="http://schemas.microsoft.com/office/drawing/2014/main" id="{81A36718-FAD7-63A9-38E1-2BEE960B6BF2}"/>
              </a:ext>
            </a:extLst>
          </p:cNvPr>
          <p:cNvSpPr/>
          <p:nvPr>
            <p:custDataLst>
              <p:tags r:id="rId12"/>
            </p:custDataLst>
          </p:nvPr>
        </p:nvSpPr>
        <p:spPr>
          <a:xfrm>
            <a:off x="2795403" y="5040136"/>
            <a:ext cx="281354" cy="307536"/>
          </a:xfrm>
          <a:prstGeom prst="ellipse">
            <a:avLst/>
          </a:prstGeom>
          <a:solidFill>
            <a:srgbClr val="2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2</a:t>
            </a:r>
          </a:p>
        </p:txBody>
      </p:sp>
      <p:cxnSp>
        <p:nvCxnSpPr>
          <p:cNvPr id="61" name="Connecteur droit avec flèche 60">
            <a:extLst>
              <a:ext uri="{FF2B5EF4-FFF2-40B4-BE49-F238E27FC236}">
                <a16:creationId xmlns:a16="http://schemas.microsoft.com/office/drawing/2014/main" id="{E723C4EE-2927-BE15-32DC-B14DDBDD5B15}"/>
              </a:ext>
            </a:extLst>
          </p:cNvPr>
          <p:cNvCxnSpPr>
            <a:cxnSpLocks/>
          </p:cNvCxnSpPr>
          <p:nvPr>
            <p:custDataLst>
              <p:tags r:id="rId13"/>
            </p:custDataLst>
          </p:nvPr>
        </p:nvCxnSpPr>
        <p:spPr>
          <a:xfrm>
            <a:off x="1638397" y="5978048"/>
            <a:ext cx="8028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2" name="ZoneTexte 61">
            <a:extLst>
              <a:ext uri="{FF2B5EF4-FFF2-40B4-BE49-F238E27FC236}">
                <a16:creationId xmlns:a16="http://schemas.microsoft.com/office/drawing/2014/main" id="{BA1E09DF-EF23-47BA-3DF4-CDDE4FA5E37C}"/>
              </a:ext>
            </a:extLst>
          </p:cNvPr>
          <p:cNvSpPr txBox="1"/>
          <p:nvPr>
            <p:custDataLst>
              <p:tags r:id="rId14"/>
            </p:custDataLst>
          </p:nvPr>
        </p:nvSpPr>
        <p:spPr>
          <a:xfrm>
            <a:off x="4524253" y="6052948"/>
            <a:ext cx="86440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T</a:t>
            </a:r>
            <a:r>
              <a:rPr lang="fr-CH" dirty="0" err="1">
                <a:latin typeface="Arial" panose="020B0604020202020204" pitchFamily="34" charset="0"/>
                <a:cs typeface="Arial" panose="020B0604020202020204" pitchFamily="34" charset="0"/>
              </a:rPr>
              <a:t>emps</a:t>
            </a:r>
            <a:endParaRPr lang="fr-CH" dirty="0">
              <a:latin typeface="Arial" panose="020B0604020202020204" pitchFamily="34" charset="0"/>
              <a:cs typeface="Arial" panose="020B0604020202020204" pitchFamily="34" charset="0"/>
            </a:endParaRPr>
          </a:p>
        </p:txBody>
      </p:sp>
      <p:sp>
        <p:nvSpPr>
          <p:cNvPr id="63" name="Double flèche horizontale 25">
            <a:extLst>
              <a:ext uri="{FF2B5EF4-FFF2-40B4-BE49-F238E27FC236}">
                <a16:creationId xmlns:a16="http://schemas.microsoft.com/office/drawing/2014/main" id="{359D4189-3286-440C-3F77-6FFF0968FE36}"/>
              </a:ext>
            </a:extLst>
          </p:cNvPr>
          <p:cNvSpPr/>
          <p:nvPr>
            <p:custDataLst>
              <p:tags r:id="rId15"/>
            </p:custDataLst>
          </p:nvPr>
        </p:nvSpPr>
        <p:spPr>
          <a:xfrm>
            <a:off x="2584929" y="5720285"/>
            <a:ext cx="4573038" cy="162493"/>
          </a:xfrm>
          <a:prstGeom prst="leftRightArrow">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64" name="ZoneTexte 63">
            <a:extLst>
              <a:ext uri="{FF2B5EF4-FFF2-40B4-BE49-F238E27FC236}">
                <a16:creationId xmlns:a16="http://schemas.microsoft.com/office/drawing/2014/main" id="{791656E2-4191-2465-076B-7A11C6963092}"/>
              </a:ext>
            </a:extLst>
          </p:cNvPr>
          <p:cNvSpPr txBox="1"/>
          <p:nvPr>
            <p:custDataLst>
              <p:tags r:id="rId16"/>
            </p:custDataLst>
          </p:nvPr>
        </p:nvSpPr>
        <p:spPr>
          <a:xfrm>
            <a:off x="7639740" y="805512"/>
            <a:ext cx="2369122" cy="1051269"/>
          </a:xfrm>
          <a:prstGeom prst="rect">
            <a:avLst/>
          </a:prstGeom>
          <a:noFill/>
          <a:ln w="19050">
            <a:solidFill>
              <a:srgbClr val="F48479"/>
            </a:solidFill>
          </a:ln>
        </p:spPr>
        <p:txBody>
          <a:bodyPr wrap="square" rtlCol="0">
            <a:spAutoFit/>
          </a:bodyPr>
          <a:lstStyle/>
          <a:p>
            <a:pPr algn="ctr"/>
            <a:r>
              <a:rPr lang="fr-CH" dirty="0">
                <a:latin typeface="Arial" panose="020B0604020202020204" pitchFamily="34" charset="0"/>
                <a:cs typeface="Arial" panose="020B0604020202020204" pitchFamily="34" charset="0"/>
              </a:rPr>
              <a:t>Fin de la prescription</a:t>
            </a:r>
          </a:p>
          <a:p>
            <a:pPr algn="ctr"/>
            <a:r>
              <a:rPr lang="fr-CH" sz="1200" dirty="0">
                <a:latin typeface="Arial" panose="020B0604020202020204" pitchFamily="34" charset="0"/>
                <a:cs typeface="Arial" panose="020B0604020202020204" pitchFamily="34" charset="0"/>
              </a:rPr>
              <a:t>(déprescription incluse)</a:t>
            </a:r>
          </a:p>
        </p:txBody>
      </p:sp>
      <p:sp>
        <p:nvSpPr>
          <p:cNvPr id="65" name="ZoneTexte 64">
            <a:extLst>
              <a:ext uri="{FF2B5EF4-FFF2-40B4-BE49-F238E27FC236}">
                <a16:creationId xmlns:a16="http://schemas.microsoft.com/office/drawing/2014/main" id="{C263073E-21A8-35CB-C3EC-1307EAAA8D2B}"/>
              </a:ext>
            </a:extLst>
          </p:cNvPr>
          <p:cNvSpPr txBox="1"/>
          <p:nvPr>
            <p:custDataLst>
              <p:tags r:id="rId17"/>
            </p:custDataLst>
          </p:nvPr>
        </p:nvSpPr>
        <p:spPr>
          <a:xfrm>
            <a:off x="3950062" y="4253017"/>
            <a:ext cx="1390124" cy="369332"/>
          </a:xfrm>
          <a:prstGeom prst="rect">
            <a:avLst/>
          </a:prstGeom>
          <a:noFill/>
          <a:ln>
            <a:noFill/>
          </a:ln>
        </p:spPr>
        <p:txBody>
          <a:bodyPr wrap="none" rtlCol="0">
            <a:spAutoFit/>
          </a:bodyPr>
          <a:lstStyle/>
          <a:p>
            <a:r>
              <a:rPr lang="fr-CH" i="1" dirty="0">
                <a:solidFill>
                  <a:schemeClr val="bg1">
                    <a:lumMod val="50000"/>
                  </a:schemeClr>
                </a:solidFill>
                <a:latin typeface="Arial" panose="020B0604020202020204" pitchFamily="34" charset="0"/>
                <a:cs typeface="Arial" panose="020B0604020202020204" pitchFamily="34" charset="0"/>
              </a:rPr>
              <a:t>Persistance</a:t>
            </a:r>
          </a:p>
        </p:txBody>
      </p:sp>
      <p:cxnSp>
        <p:nvCxnSpPr>
          <p:cNvPr id="66" name="Connecteur droit avec flèche 65">
            <a:extLst>
              <a:ext uri="{FF2B5EF4-FFF2-40B4-BE49-F238E27FC236}">
                <a16:creationId xmlns:a16="http://schemas.microsoft.com/office/drawing/2014/main" id="{318A41AB-0CF0-1EA5-7724-67780A6925FD}"/>
              </a:ext>
            </a:extLst>
          </p:cNvPr>
          <p:cNvCxnSpPr>
            <a:cxnSpLocks/>
          </p:cNvCxnSpPr>
          <p:nvPr>
            <p:custDataLst>
              <p:tags r:id="rId18"/>
            </p:custDataLst>
          </p:nvPr>
        </p:nvCxnSpPr>
        <p:spPr>
          <a:xfrm flipV="1">
            <a:off x="2574807" y="4666060"/>
            <a:ext cx="4605010" cy="39239"/>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DCFD0FE4-D144-25D9-B065-99B3C0E62833}"/>
              </a:ext>
            </a:extLst>
          </p:cNvPr>
          <p:cNvCxnSpPr>
            <a:cxnSpLocks/>
          </p:cNvCxnSpPr>
          <p:nvPr>
            <p:custDataLst>
              <p:tags r:id="rId19"/>
            </p:custDataLst>
          </p:nvPr>
        </p:nvCxnSpPr>
        <p:spPr>
          <a:xfrm>
            <a:off x="7196012" y="4666060"/>
            <a:ext cx="2438307" cy="2483"/>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ZoneTexte 67">
            <a:extLst>
              <a:ext uri="{FF2B5EF4-FFF2-40B4-BE49-F238E27FC236}">
                <a16:creationId xmlns:a16="http://schemas.microsoft.com/office/drawing/2014/main" id="{B388EEDC-CD53-AE5C-CBD5-F6E8451835CD}"/>
              </a:ext>
            </a:extLst>
          </p:cNvPr>
          <p:cNvSpPr txBox="1"/>
          <p:nvPr>
            <p:custDataLst>
              <p:tags r:id="rId20"/>
            </p:custDataLst>
          </p:nvPr>
        </p:nvSpPr>
        <p:spPr>
          <a:xfrm>
            <a:off x="7272218" y="4249093"/>
            <a:ext cx="1864613" cy="369332"/>
          </a:xfrm>
          <a:prstGeom prst="rect">
            <a:avLst/>
          </a:prstGeom>
          <a:noFill/>
          <a:ln>
            <a:noFill/>
          </a:ln>
        </p:spPr>
        <p:txBody>
          <a:bodyPr wrap="none" rtlCol="0">
            <a:spAutoFit/>
          </a:bodyPr>
          <a:lstStyle/>
          <a:p>
            <a:r>
              <a:rPr lang="fr-CH" i="1" dirty="0">
                <a:solidFill>
                  <a:schemeClr val="bg1">
                    <a:lumMod val="50000"/>
                  </a:schemeClr>
                </a:solidFill>
                <a:latin typeface="Arial" panose="020B0604020202020204" pitchFamily="34" charset="0"/>
                <a:cs typeface="Arial" panose="020B0604020202020204" pitchFamily="34" charset="0"/>
              </a:rPr>
              <a:t>Non-persistance</a:t>
            </a:r>
          </a:p>
        </p:txBody>
      </p:sp>
      <p:cxnSp>
        <p:nvCxnSpPr>
          <p:cNvPr id="69" name="Connecteur droit avec flèche 68">
            <a:extLst>
              <a:ext uri="{FF2B5EF4-FFF2-40B4-BE49-F238E27FC236}">
                <a16:creationId xmlns:a16="http://schemas.microsoft.com/office/drawing/2014/main" id="{84612481-0FFD-5080-C169-DA1C2D2A681E}"/>
              </a:ext>
            </a:extLst>
          </p:cNvPr>
          <p:cNvCxnSpPr>
            <a:cxnSpLocks/>
          </p:cNvCxnSpPr>
          <p:nvPr>
            <p:custDataLst>
              <p:tags r:id="rId21"/>
            </p:custDataLst>
          </p:nvPr>
        </p:nvCxnSpPr>
        <p:spPr>
          <a:xfrm flipV="1">
            <a:off x="1550445" y="2628813"/>
            <a:ext cx="8103244" cy="11107"/>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Rectangle à coins arrondis 68">
            <a:extLst>
              <a:ext uri="{FF2B5EF4-FFF2-40B4-BE49-F238E27FC236}">
                <a16:creationId xmlns:a16="http://schemas.microsoft.com/office/drawing/2014/main" id="{EAE2D609-82AA-6BE3-DDC4-1F96573F827D}"/>
              </a:ext>
            </a:extLst>
          </p:cNvPr>
          <p:cNvSpPr/>
          <p:nvPr>
            <p:custDataLst>
              <p:tags r:id="rId22"/>
            </p:custDataLst>
          </p:nvPr>
        </p:nvSpPr>
        <p:spPr>
          <a:xfrm>
            <a:off x="5753198" y="3308956"/>
            <a:ext cx="2853238" cy="889561"/>
          </a:xfrm>
          <a:prstGeom prst="roundRect">
            <a:avLst/>
          </a:prstGeom>
          <a:solidFill>
            <a:srgbClr val="2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71" name="ZoneTexte 70">
            <a:extLst>
              <a:ext uri="{FF2B5EF4-FFF2-40B4-BE49-F238E27FC236}">
                <a16:creationId xmlns:a16="http://schemas.microsoft.com/office/drawing/2014/main" id="{0C388BA4-D08A-A7EB-6DBE-14B99ABBA0C0}"/>
              </a:ext>
            </a:extLst>
          </p:cNvPr>
          <p:cNvSpPr txBox="1"/>
          <p:nvPr>
            <p:custDataLst>
              <p:tags r:id="rId23"/>
            </p:custDataLst>
          </p:nvPr>
        </p:nvSpPr>
        <p:spPr>
          <a:xfrm>
            <a:off x="5699293" y="3342930"/>
            <a:ext cx="2918848" cy="823068"/>
          </a:xfrm>
          <a:prstGeom prst="rect">
            <a:avLst/>
          </a:prstGeom>
          <a:noFill/>
        </p:spPr>
        <p:txBody>
          <a:bodyPr wrap="square" rtlCol="0">
            <a:spAutoFit/>
          </a:bodyPr>
          <a:lstStyle/>
          <a:p>
            <a:pPr algn="ctr"/>
            <a:r>
              <a:rPr lang="fr-CH" b="1" dirty="0">
                <a:solidFill>
                  <a:schemeClr val="bg1"/>
                </a:solidFill>
                <a:latin typeface="Arial" panose="020B0604020202020204" pitchFamily="34" charset="0"/>
                <a:cs typeface="Arial" panose="020B0604020202020204" pitchFamily="34" charset="0"/>
              </a:rPr>
              <a:t>Discontinuation</a:t>
            </a:r>
          </a:p>
          <a:p>
            <a:pPr algn="ctr"/>
            <a:r>
              <a:rPr lang="fr-CH" dirty="0">
                <a:solidFill>
                  <a:schemeClr val="bg1"/>
                </a:solidFill>
                <a:latin typeface="Arial" panose="020B0604020202020204" pitchFamily="34" charset="0"/>
                <a:cs typeface="Arial" panose="020B0604020202020204" pitchFamily="34" charset="0"/>
              </a:rPr>
              <a:t>(oui/non)</a:t>
            </a:r>
          </a:p>
        </p:txBody>
      </p:sp>
      <p:sp>
        <p:nvSpPr>
          <p:cNvPr id="72" name="Ellipse 71">
            <a:extLst>
              <a:ext uri="{FF2B5EF4-FFF2-40B4-BE49-F238E27FC236}">
                <a16:creationId xmlns:a16="http://schemas.microsoft.com/office/drawing/2014/main" id="{590E8CBB-1254-5E78-B70C-2C1C7DBCBBBD}"/>
              </a:ext>
            </a:extLst>
          </p:cNvPr>
          <p:cNvSpPr/>
          <p:nvPr>
            <p:custDataLst>
              <p:tags r:id="rId24"/>
            </p:custDataLst>
          </p:nvPr>
        </p:nvSpPr>
        <p:spPr>
          <a:xfrm>
            <a:off x="7057255" y="4284621"/>
            <a:ext cx="281354" cy="307536"/>
          </a:xfrm>
          <a:prstGeom prst="ellipse">
            <a:avLst/>
          </a:prstGeom>
          <a:solidFill>
            <a:srgbClr val="2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bg1"/>
                </a:solidFill>
                <a:latin typeface="Arial" panose="020B0604020202020204" pitchFamily="34" charset="0"/>
                <a:cs typeface="Arial" panose="020B0604020202020204" pitchFamily="34" charset="0"/>
              </a:rPr>
              <a:t>3</a:t>
            </a:r>
          </a:p>
        </p:txBody>
      </p:sp>
      <p:sp>
        <p:nvSpPr>
          <p:cNvPr id="73" name="ZoneTexte 72">
            <a:extLst>
              <a:ext uri="{FF2B5EF4-FFF2-40B4-BE49-F238E27FC236}">
                <a16:creationId xmlns:a16="http://schemas.microsoft.com/office/drawing/2014/main" id="{28582FA8-29D0-EA7F-5084-7535A523DEB0}"/>
              </a:ext>
            </a:extLst>
          </p:cNvPr>
          <p:cNvSpPr txBox="1"/>
          <p:nvPr>
            <p:custDataLst>
              <p:tags r:id="rId25"/>
            </p:custDataLst>
          </p:nvPr>
        </p:nvSpPr>
        <p:spPr>
          <a:xfrm>
            <a:off x="485732" y="6044147"/>
            <a:ext cx="2301878" cy="461665"/>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Première dose</a:t>
            </a:r>
          </a:p>
        </p:txBody>
      </p:sp>
      <p:sp>
        <p:nvSpPr>
          <p:cNvPr id="74" name="ZoneTexte 73">
            <a:extLst>
              <a:ext uri="{FF2B5EF4-FFF2-40B4-BE49-F238E27FC236}">
                <a16:creationId xmlns:a16="http://schemas.microsoft.com/office/drawing/2014/main" id="{353AD532-C096-6B7F-F573-FEE93FD65BC4}"/>
              </a:ext>
            </a:extLst>
          </p:cNvPr>
          <p:cNvSpPr txBox="1"/>
          <p:nvPr>
            <p:custDataLst>
              <p:tags r:id="rId26"/>
            </p:custDataLst>
          </p:nvPr>
        </p:nvSpPr>
        <p:spPr>
          <a:xfrm>
            <a:off x="7866553" y="5983568"/>
            <a:ext cx="2525345" cy="461665"/>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Dernière dose</a:t>
            </a:r>
          </a:p>
        </p:txBody>
      </p:sp>
      <p:cxnSp>
        <p:nvCxnSpPr>
          <p:cNvPr id="76" name="Connecteur droit 75">
            <a:extLst>
              <a:ext uri="{FF2B5EF4-FFF2-40B4-BE49-F238E27FC236}">
                <a16:creationId xmlns:a16="http://schemas.microsoft.com/office/drawing/2014/main" id="{6A3663E8-FF18-EF45-850E-00AC87450B04}"/>
              </a:ext>
            </a:extLst>
          </p:cNvPr>
          <p:cNvCxnSpPr>
            <a:cxnSpLocks/>
          </p:cNvCxnSpPr>
          <p:nvPr>
            <p:custDataLst>
              <p:tags r:id="rId27"/>
            </p:custDataLst>
          </p:nvPr>
        </p:nvCxnSpPr>
        <p:spPr>
          <a:xfrm flipH="1">
            <a:off x="9653690" y="2212020"/>
            <a:ext cx="9695" cy="3764538"/>
          </a:xfrm>
          <a:prstGeom prst="line">
            <a:avLst/>
          </a:prstGeom>
          <a:ln w="28575"/>
        </p:spPr>
        <p:style>
          <a:lnRef idx="1">
            <a:schemeClr val="dk1"/>
          </a:lnRef>
          <a:fillRef idx="0">
            <a:schemeClr val="dk1"/>
          </a:fillRef>
          <a:effectRef idx="0">
            <a:schemeClr val="dk1"/>
          </a:effectRef>
          <a:fontRef idx="minor">
            <a:schemeClr val="tx1"/>
          </a:fontRef>
        </p:style>
      </p:cxnSp>
      <p:sp>
        <p:nvSpPr>
          <p:cNvPr id="77" name="Rectangle à coins arrondis 3">
            <a:extLst>
              <a:ext uri="{FF2B5EF4-FFF2-40B4-BE49-F238E27FC236}">
                <a16:creationId xmlns:a16="http://schemas.microsoft.com/office/drawing/2014/main" id="{428BA24B-BEA2-CFDE-8927-8B1403213A51}"/>
              </a:ext>
            </a:extLst>
          </p:cNvPr>
          <p:cNvSpPr/>
          <p:nvPr>
            <p:custDataLst>
              <p:tags r:id="rId28"/>
            </p:custDataLst>
          </p:nvPr>
        </p:nvSpPr>
        <p:spPr>
          <a:xfrm>
            <a:off x="3595969" y="2136474"/>
            <a:ext cx="3432616" cy="1085804"/>
          </a:xfrm>
          <a:prstGeom prst="roundRect">
            <a:avLst/>
          </a:prstGeom>
          <a:solidFill>
            <a:srgbClr val="295A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Processus de l’adhésion médicamenteuse</a:t>
            </a:r>
          </a:p>
        </p:txBody>
      </p:sp>
      <p:sp>
        <p:nvSpPr>
          <p:cNvPr id="78" name="Rectangle 77">
            <a:extLst>
              <a:ext uri="{FF2B5EF4-FFF2-40B4-BE49-F238E27FC236}">
                <a16:creationId xmlns:a16="http://schemas.microsoft.com/office/drawing/2014/main" id="{875ED240-15DF-B039-DA12-133C7BBD1A49}"/>
              </a:ext>
            </a:extLst>
          </p:cNvPr>
          <p:cNvSpPr/>
          <p:nvPr>
            <p:custDataLst>
              <p:tags r:id="rId29"/>
            </p:custDataLst>
          </p:nvPr>
        </p:nvSpPr>
        <p:spPr>
          <a:xfrm>
            <a:off x="3312852" y="980477"/>
            <a:ext cx="3796630" cy="461665"/>
          </a:xfrm>
          <a:prstGeom prst="rect">
            <a:avLst/>
          </a:prstGeom>
        </p:spPr>
        <p:txBody>
          <a:bodyPr wrap="square">
            <a:spAutoFit/>
          </a:bodyPr>
          <a:lstStyle/>
          <a:p>
            <a:pPr algn="ctr"/>
            <a:r>
              <a:rPr lang="fr-CH" dirty="0">
                <a:solidFill>
                  <a:schemeClr val="bg1"/>
                </a:solidFill>
                <a:latin typeface="Arial" panose="020B0604020202020204" pitchFamily="34" charset="0"/>
                <a:cs typeface="Arial" panose="020B0604020202020204" pitchFamily="34" charset="0"/>
              </a:rPr>
              <a:t>Processus de prescription</a:t>
            </a:r>
          </a:p>
        </p:txBody>
      </p:sp>
      <p:sp>
        <p:nvSpPr>
          <p:cNvPr id="79" name="Flèche courbée vers la gauche 35">
            <a:extLst>
              <a:ext uri="{FF2B5EF4-FFF2-40B4-BE49-F238E27FC236}">
                <a16:creationId xmlns:a16="http://schemas.microsoft.com/office/drawing/2014/main" id="{48D9ADCB-8EED-4B98-1863-26BB924B25FE}"/>
              </a:ext>
            </a:extLst>
          </p:cNvPr>
          <p:cNvSpPr/>
          <p:nvPr>
            <p:custDataLst>
              <p:tags r:id="rId30"/>
            </p:custDataLst>
          </p:nvPr>
        </p:nvSpPr>
        <p:spPr>
          <a:xfrm rot="201181">
            <a:off x="5113227" y="1575655"/>
            <a:ext cx="314012" cy="555099"/>
          </a:xfrm>
          <a:prstGeom prst="curvedLeftArrow">
            <a:avLst>
              <a:gd name="adj1" fmla="val 25000"/>
              <a:gd name="adj2" fmla="val 50000"/>
              <a:gd name="adj3" fmla="val 29630"/>
            </a:avLst>
          </a:prstGeom>
          <a:solidFill>
            <a:srgbClr val="F48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80" name="Flèche courbée vers la gauche 37">
            <a:extLst>
              <a:ext uri="{FF2B5EF4-FFF2-40B4-BE49-F238E27FC236}">
                <a16:creationId xmlns:a16="http://schemas.microsoft.com/office/drawing/2014/main" id="{C0C6BDD1-EE58-F4DA-8413-1E2151B96081}"/>
              </a:ext>
            </a:extLst>
          </p:cNvPr>
          <p:cNvSpPr/>
          <p:nvPr>
            <p:custDataLst>
              <p:tags r:id="rId31"/>
            </p:custDataLst>
          </p:nvPr>
        </p:nvSpPr>
        <p:spPr>
          <a:xfrm rot="11233163">
            <a:off x="4749615" y="1521520"/>
            <a:ext cx="314012" cy="555099"/>
          </a:xfrm>
          <a:prstGeom prst="curvedLeftArrow">
            <a:avLst>
              <a:gd name="adj1" fmla="val 25000"/>
              <a:gd name="adj2" fmla="val 50000"/>
              <a:gd name="adj3" fmla="val 29630"/>
            </a:avLst>
          </a:prstGeom>
          <a:solidFill>
            <a:srgbClr val="2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cxnSp>
        <p:nvCxnSpPr>
          <p:cNvPr id="81" name="Connecteur droit 80">
            <a:extLst>
              <a:ext uri="{FF2B5EF4-FFF2-40B4-BE49-F238E27FC236}">
                <a16:creationId xmlns:a16="http://schemas.microsoft.com/office/drawing/2014/main" id="{B6EEC675-4C3E-645A-49E2-2211F1E819B3}"/>
              </a:ext>
            </a:extLst>
          </p:cNvPr>
          <p:cNvCxnSpPr>
            <a:cxnSpLocks/>
          </p:cNvCxnSpPr>
          <p:nvPr>
            <p:custDataLst>
              <p:tags r:id="rId32"/>
            </p:custDataLst>
          </p:nvPr>
        </p:nvCxnSpPr>
        <p:spPr>
          <a:xfrm>
            <a:off x="1550445" y="1756631"/>
            <a:ext cx="39329" cy="4231974"/>
          </a:xfrm>
          <a:prstGeom prst="line">
            <a:avLst/>
          </a:prstGeom>
          <a:ln w="28575"/>
        </p:spPr>
        <p:style>
          <a:lnRef idx="1">
            <a:schemeClr val="dk1"/>
          </a:lnRef>
          <a:fillRef idx="0">
            <a:schemeClr val="dk1"/>
          </a:fillRef>
          <a:effectRef idx="0">
            <a:schemeClr val="dk1"/>
          </a:effectRef>
          <a:fontRef idx="minor">
            <a:schemeClr val="tx1"/>
          </a:fontRef>
        </p:style>
      </p:cxnSp>
      <p:pic>
        <p:nvPicPr>
          <p:cNvPr id="82" name="Image 81">
            <a:extLst>
              <a:ext uri="{FF2B5EF4-FFF2-40B4-BE49-F238E27FC236}">
                <a16:creationId xmlns:a16="http://schemas.microsoft.com/office/drawing/2014/main" id="{12ABC857-8DA5-B3D8-D847-F32717D3FE15}"/>
              </a:ext>
            </a:extLst>
          </p:cNvPr>
          <p:cNvPicPr>
            <a:picLocks noChangeAspect="1"/>
          </p:cNvPicPr>
          <p:nvPr>
            <p:custDataLst>
              <p:tags r:id="rId33"/>
            </p:custDataLst>
          </p:nvPr>
        </p:nvPicPr>
        <p:blipFill>
          <a:blip r:embed="rId42"/>
          <a:stretch>
            <a:fillRect/>
          </a:stretch>
        </p:blipFill>
        <p:spPr>
          <a:xfrm>
            <a:off x="1311933" y="1711110"/>
            <a:ext cx="507069" cy="645021"/>
          </a:xfrm>
          <a:prstGeom prst="rect">
            <a:avLst/>
          </a:prstGeom>
        </p:spPr>
      </p:pic>
      <p:pic>
        <p:nvPicPr>
          <p:cNvPr id="83" name="Image 82">
            <a:extLst>
              <a:ext uri="{FF2B5EF4-FFF2-40B4-BE49-F238E27FC236}">
                <a16:creationId xmlns:a16="http://schemas.microsoft.com/office/drawing/2014/main" id="{7549BE74-590D-1B01-F639-D68F68504742}"/>
              </a:ext>
            </a:extLst>
          </p:cNvPr>
          <p:cNvPicPr>
            <a:picLocks noChangeAspect="1"/>
          </p:cNvPicPr>
          <p:nvPr>
            <p:custDataLst>
              <p:tags r:id="rId34"/>
            </p:custDataLst>
          </p:nvPr>
        </p:nvPicPr>
        <p:blipFill>
          <a:blip r:embed="rId42"/>
          <a:stretch>
            <a:fillRect/>
          </a:stretch>
        </p:blipFill>
        <p:spPr>
          <a:xfrm>
            <a:off x="9400155" y="1871858"/>
            <a:ext cx="507069" cy="645021"/>
          </a:xfrm>
          <a:prstGeom prst="rect">
            <a:avLst/>
          </a:prstGeom>
        </p:spPr>
      </p:pic>
      <p:sp>
        <p:nvSpPr>
          <p:cNvPr id="84" name="Multiplication 33">
            <a:extLst>
              <a:ext uri="{FF2B5EF4-FFF2-40B4-BE49-F238E27FC236}">
                <a16:creationId xmlns:a16="http://schemas.microsoft.com/office/drawing/2014/main" id="{0EE776C6-4740-7958-3730-881CCC8C8ABE}"/>
              </a:ext>
            </a:extLst>
          </p:cNvPr>
          <p:cNvSpPr/>
          <p:nvPr>
            <p:custDataLst>
              <p:tags r:id="rId35"/>
            </p:custDataLst>
          </p:nvPr>
        </p:nvSpPr>
        <p:spPr>
          <a:xfrm>
            <a:off x="9304631" y="1745365"/>
            <a:ext cx="590376" cy="873894"/>
          </a:xfrm>
          <a:prstGeom prst="mathMultiply">
            <a:avLst>
              <a:gd name="adj1" fmla="val 505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85" name="ZoneTexte 84">
            <a:extLst>
              <a:ext uri="{FF2B5EF4-FFF2-40B4-BE49-F238E27FC236}">
                <a16:creationId xmlns:a16="http://schemas.microsoft.com/office/drawing/2014/main" id="{5F4FD3EB-B2D5-90E3-68E2-C51FB3442494}"/>
              </a:ext>
            </a:extLst>
          </p:cNvPr>
          <p:cNvSpPr txBox="1"/>
          <p:nvPr>
            <p:custDataLst>
              <p:tags r:id="rId36"/>
            </p:custDataLst>
          </p:nvPr>
        </p:nvSpPr>
        <p:spPr>
          <a:xfrm>
            <a:off x="0" y="6628796"/>
            <a:ext cx="9674443" cy="230832"/>
          </a:xfrm>
          <a:prstGeom prst="rect">
            <a:avLst/>
          </a:prstGeom>
          <a:noFill/>
        </p:spPr>
        <p:txBody>
          <a:bodyPr wrap="none" rtlCol="0">
            <a:spAutoFit/>
          </a:bodyPr>
          <a:lstStyle/>
          <a:p>
            <a:r>
              <a:rPr lang="fr-CH" sz="900" dirty="0">
                <a:solidFill>
                  <a:schemeClr val="bg1">
                    <a:lumMod val="50000"/>
                  </a:schemeClr>
                </a:solidFill>
                <a:latin typeface="Arial" panose="020B0604020202020204" pitchFamily="34" charset="0"/>
                <a:cs typeface="Arial" panose="020B0604020202020204" pitchFamily="34" charset="0"/>
              </a:rPr>
              <a:t>Bandiera, C., PhD </a:t>
            </a:r>
            <a:r>
              <a:rPr lang="fr-CH" sz="900" dirty="0" err="1">
                <a:solidFill>
                  <a:schemeClr val="bg1">
                    <a:lumMod val="50000"/>
                  </a:schemeClr>
                </a:solidFill>
                <a:latin typeface="Arial" panose="020B0604020202020204" pitchFamily="34" charset="0"/>
                <a:cs typeface="Arial" panose="020B0604020202020204" pitchFamily="34" charset="0"/>
              </a:rPr>
              <a:t>thesis</a:t>
            </a:r>
            <a:r>
              <a:rPr lang="fr-CH" sz="900" dirty="0">
                <a:solidFill>
                  <a:schemeClr val="bg1">
                    <a:lumMod val="50000"/>
                  </a:schemeClr>
                </a:solidFill>
                <a:latin typeface="Arial" panose="020B0604020202020204" pitchFamily="34" charset="0"/>
                <a:cs typeface="Arial" panose="020B0604020202020204" pitchFamily="34" charset="0"/>
              </a:rPr>
              <a:t> </a:t>
            </a:r>
            <a:r>
              <a:rPr lang="fr-CH" sz="900" dirty="0" err="1">
                <a:solidFill>
                  <a:schemeClr val="bg1">
                    <a:lumMod val="50000"/>
                  </a:schemeClr>
                </a:solidFill>
                <a:latin typeface="Arial" panose="020B0604020202020204" pitchFamily="34" charset="0"/>
                <a:cs typeface="Arial" panose="020B0604020202020204" pitchFamily="34" charset="0"/>
              </a:rPr>
              <a:t>manuscript</a:t>
            </a:r>
            <a:r>
              <a:rPr lang="fr-CH" sz="900" dirty="0">
                <a:solidFill>
                  <a:schemeClr val="bg1">
                    <a:lumMod val="50000"/>
                  </a:schemeClr>
                </a:solidFill>
                <a:latin typeface="Arial" panose="020B0604020202020204" pitchFamily="34" charset="0"/>
                <a:cs typeface="Arial" panose="020B0604020202020204" pitchFamily="34" charset="0"/>
              </a:rPr>
              <a:t>, </a:t>
            </a:r>
            <a:r>
              <a:rPr lang="fr-CH" sz="900" dirty="0" err="1">
                <a:solidFill>
                  <a:schemeClr val="bg1">
                    <a:lumMod val="50000"/>
                  </a:schemeClr>
                </a:solidFill>
                <a:latin typeface="Arial" panose="020B0604020202020204" pitchFamily="34" charset="0"/>
                <a:cs typeface="Arial" panose="020B0604020202020204" pitchFamily="34" charset="0"/>
              </a:rPr>
              <a:t>Apr</a:t>
            </a:r>
            <a:r>
              <a:rPr lang="fr-CH" sz="900" dirty="0">
                <a:solidFill>
                  <a:schemeClr val="bg1">
                    <a:lumMod val="50000"/>
                  </a:schemeClr>
                </a:solidFill>
                <a:latin typeface="Arial" panose="020B0604020202020204" pitchFamily="34" charset="0"/>
                <a:cs typeface="Arial" panose="020B0604020202020204" pitchFamily="34" charset="0"/>
              </a:rPr>
              <a:t> 2023, and </a:t>
            </a:r>
            <a:r>
              <a:rPr lang="fr-CH" sz="900" dirty="0" err="1">
                <a:solidFill>
                  <a:schemeClr val="bg1">
                    <a:lumMod val="50000"/>
                  </a:schemeClr>
                </a:solidFill>
                <a:latin typeface="Arial" panose="020B0604020202020204" pitchFamily="34" charset="0"/>
                <a:cs typeface="Arial" panose="020B0604020202020204" pitchFamily="34" charset="0"/>
              </a:rPr>
              <a:t>adapted</a:t>
            </a:r>
            <a:r>
              <a:rPr lang="fr-CH" sz="900" dirty="0">
                <a:solidFill>
                  <a:schemeClr val="bg1">
                    <a:lumMod val="50000"/>
                  </a:schemeClr>
                </a:solidFill>
                <a:latin typeface="Arial" panose="020B0604020202020204" pitchFamily="34" charset="0"/>
                <a:cs typeface="Arial" panose="020B0604020202020204" pitchFamily="34" charset="0"/>
              </a:rPr>
              <a:t> </a:t>
            </a:r>
            <a:r>
              <a:rPr lang="fr-CH" sz="900" dirty="0" err="1">
                <a:solidFill>
                  <a:schemeClr val="bg1">
                    <a:lumMod val="50000"/>
                  </a:schemeClr>
                </a:solidFill>
                <a:latin typeface="Arial" panose="020B0604020202020204" pitchFamily="34" charset="0"/>
                <a:cs typeface="Arial" panose="020B0604020202020204" pitchFamily="34" charset="0"/>
              </a:rPr>
              <a:t>from</a:t>
            </a:r>
            <a:r>
              <a:rPr lang="fr-CH" sz="900" dirty="0">
                <a:solidFill>
                  <a:schemeClr val="bg1">
                    <a:lumMod val="50000"/>
                  </a:schemeClr>
                </a:solidFill>
                <a:latin typeface="Arial" panose="020B0604020202020204" pitchFamily="34" charset="0"/>
                <a:cs typeface="Arial" panose="020B0604020202020204" pitchFamily="34" charset="0"/>
              </a:rPr>
              <a:t>: Vrijens, B., British journal of </a:t>
            </a:r>
            <a:r>
              <a:rPr lang="fr-CH" sz="900" dirty="0" err="1">
                <a:solidFill>
                  <a:schemeClr val="bg1">
                    <a:lumMod val="50000"/>
                  </a:schemeClr>
                </a:solidFill>
                <a:latin typeface="Arial" panose="020B0604020202020204" pitchFamily="34" charset="0"/>
                <a:cs typeface="Arial" panose="020B0604020202020204" pitchFamily="34" charset="0"/>
              </a:rPr>
              <a:t>clinical</a:t>
            </a:r>
            <a:r>
              <a:rPr lang="fr-CH" sz="900" dirty="0">
                <a:solidFill>
                  <a:schemeClr val="bg1">
                    <a:lumMod val="50000"/>
                  </a:schemeClr>
                </a:solidFill>
                <a:latin typeface="Arial" panose="020B0604020202020204" pitchFamily="34" charset="0"/>
                <a:cs typeface="Arial" panose="020B0604020202020204" pitchFamily="34" charset="0"/>
              </a:rPr>
              <a:t> </a:t>
            </a:r>
            <a:r>
              <a:rPr lang="fr-CH" sz="900" dirty="0" err="1">
                <a:solidFill>
                  <a:schemeClr val="bg1">
                    <a:lumMod val="50000"/>
                  </a:schemeClr>
                </a:solidFill>
                <a:latin typeface="Arial" panose="020B0604020202020204" pitchFamily="34" charset="0"/>
                <a:cs typeface="Arial" panose="020B0604020202020204" pitchFamily="34" charset="0"/>
              </a:rPr>
              <a:t>pharmacology</a:t>
            </a:r>
            <a:r>
              <a:rPr lang="fr-CH" sz="900" dirty="0">
                <a:solidFill>
                  <a:schemeClr val="bg1">
                    <a:lumMod val="50000"/>
                  </a:schemeClr>
                </a:solidFill>
                <a:latin typeface="Arial" panose="020B0604020202020204" pitchFamily="34" charset="0"/>
                <a:cs typeface="Arial" panose="020B0604020202020204" pitchFamily="34" charset="0"/>
              </a:rPr>
              <a:t>, 2012. 73(5): p. 691-705 and De Geest and al., Ann </a:t>
            </a:r>
            <a:r>
              <a:rPr lang="fr-CH" sz="900" dirty="0" err="1">
                <a:solidFill>
                  <a:schemeClr val="bg1">
                    <a:lumMod val="50000"/>
                  </a:schemeClr>
                </a:solidFill>
                <a:latin typeface="Arial" panose="020B0604020202020204" pitchFamily="34" charset="0"/>
                <a:cs typeface="Arial" panose="020B0604020202020204" pitchFamily="34" charset="0"/>
              </a:rPr>
              <a:t>Intern</a:t>
            </a:r>
            <a:r>
              <a:rPr lang="fr-CH" sz="900" dirty="0">
                <a:solidFill>
                  <a:schemeClr val="bg1">
                    <a:lumMod val="50000"/>
                  </a:schemeClr>
                </a:solidFill>
                <a:latin typeface="Arial" panose="020B0604020202020204" pitchFamily="34" charset="0"/>
                <a:cs typeface="Arial" panose="020B0604020202020204" pitchFamily="34" charset="0"/>
              </a:rPr>
              <a:t> Med, 2018</a:t>
            </a:r>
          </a:p>
        </p:txBody>
      </p:sp>
      <p:sp>
        <p:nvSpPr>
          <p:cNvPr id="86" name="Espace réservé du numéro de diapositive 85">
            <a:extLst>
              <a:ext uri="{FF2B5EF4-FFF2-40B4-BE49-F238E27FC236}">
                <a16:creationId xmlns:a16="http://schemas.microsoft.com/office/drawing/2014/main" id="{1C082B39-0180-4FDC-09E4-6BB6FA2BF4B3}"/>
              </a:ext>
            </a:extLst>
          </p:cNvPr>
          <p:cNvSpPr>
            <a:spLocks noGrp="1"/>
          </p:cNvSpPr>
          <p:nvPr>
            <p:ph type="sldNum" sz="quarter" idx="4294967295"/>
            <p:custDataLst>
              <p:tags r:id="rId37"/>
            </p:custDataLst>
          </p:nvPr>
        </p:nvSpPr>
        <p:spPr>
          <a:xfrm>
            <a:off x="11610784" y="6482377"/>
            <a:ext cx="581216" cy="375623"/>
          </a:xfrm>
        </p:spPr>
        <p:txBody>
          <a:bodyPr/>
          <a:lstStyle/>
          <a:p>
            <a:fld id="{71CBD15B-65B7-439B-8189-2EECE0A55C93}" type="slidenum">
              <a:rPr lang="fr-CH" smtClean="0"/>
              <a:t>2</a:t>
            </a:fld>
            <a:endParaRPr lang="fr-CH" dirty="0"/>
          </a:p>
        </p:txBody>
      </p:sp>
      <p:sp>
        <p:nvSpPr>
          <p:cNvPr id="6" name="ZoneTexte 5">
            <a:extLst>
              <a:ext uri="{FF2B5EF4-FFF2-40B4-BE49-F238E27FC236}">
                <a16:creationId xmlns:a16="http://schemas.microsoft.com/office/drawing/2014/main" id="{8EB2BCB5-E988-A5E0-852E-0CF125836B93}"/>
              </a:ext>
            </a:extLst>
          </p:cNvPr>
          <p:cNvSpPr txBox="1"/>
          <p:nvPr>
            <p:custDataLst>
              <p:tags r:id="rId38"/>
            </p:custDataLst>
          </p:nvPr>
        </p:nvSpPr>
        <p:spPr>
          <a:xfrm>
            <a:off x="385002" y="67573"/>
            <a:ext cx="9198778" cy="646331"/>
          </a:xfrm>
          <a:prstGeom prst="rect">
            <a:avLst/>
          </a:prstGeom>
          <a:noFill/>
        </p:spPr>
        <p:txBody>
          <a:bodyPr wrap="square" rtlCol="0">
            <a:spAutoFit/>
          </a:bodyPr>
          <a:lstStyle/>
          <a:p>
            <a:r>
              <a:rPr lang="fr-FR" sz="3600" dirty="0">
                <a:solidFill>
                  <a:srgbClr val="164EAA"/>
                </a:solidFill>
                <a:latin typeface="Arial" panose="020B0604020202020204" pitchFamily="34" charset="0"/>
                <a:ea typeface="+mj-ea"/>
                <a:cs typeface="Arial" panose="020B0604020202020204" pitchFamily="34" charset="0"/>
              </a:rPr>
              <a:t>La définition de l’adhésion médicamenteuse</a:t>
            </a:r>
          </a:p>
        </p:txBody>
      </p:sp>
      <p:cxnSp>
        <p:nvCxnSpPr>
          <p:cNvPr id="99" name="Connecteur droit 98">
            <a:extLst>
              <a:ext uri="{FF2B5EF4-FFF2-40B4-BE49-F238E27FC236}">
                <a16:creationId xmlns:a16="http://schemas.microsoft.com/office/drawing/2014/main" id="{15C774DC-C9DD-EC5F-E097-FF7CB6473947}"/>
              </a:ext>
            </a:extLst>
          </p:cNvPr>
          <p:cNvCxnSpPr>
            <a:cxnSpLocks/>
          </p:cNvCxnSpPr>
          <p:nvPr>
            <p:custDataLst>
              <p:tags r:id="rId39"/>
            </p:custDataLst>
          </p:nvPr>
        </p:nvCxnSpPr>
        <p:spPr>
          <a:xfrm flipH="1">
            <a:off x="7196012" y="4597535"/>
            <a:ext cx="3839" cy="1388939"/>
          </a:xfrm>
          <a:prstGeom prst="line">
            <a:avLst/>
          </a:prstGeom>
          <a:ln w="28575"/>
        </p:spPr>
        <p:style>
          <a:lnRef idx="1">
            <a:schemeClr val="dk1"/>
          </a:lnRef>
          <a:fillRef idx="0">
            <a:schemeClr val="dk1"/>
          </a:fillRef>
          <a:effectRef idx="0">
            <a:schemeClr val="dk1"/>
          </a:effectRef>
          <a:fontRef idx="minor">
            <a:schemeClr val="tx1"/>
          </a:fontRef>
        </p:style>
      </p:cxnSp>
      <p:pic>
        <p:nvPicPr>
          <p:cNvPr id="2" name="Image 1">
            <a:extLst>
              <a:ext uri="{FF2B5EF4-FFF2-40B4-BE49-F238E27FC236}">
                <a16:creationId xmlns:a16="http://schemas.microsoft.com/office/drawing/2014/main" id="{5698ACE7-BA2C-CF24-153E-62938CCECF14}"/>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286003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02E4D57E-835E-4515-B57C-3C083C3C433C}"/>
              </a:ext>
            </a:extLst>
          </p:cNvPr>
          <p:cNvGraphicFramePr>
            <a:graphicFrameLocks noGrp="1"/>
          </p:cNvGraphicFramePr>
          <p:nvPr>
            <p:extLst>
              <p:ext uri="{D42A27DB-BD31-4B8C-83A1-F6EECF244321}">
                <p14:modId xmlns:p14="http://schemas.microsoft.com/office/powerpoint/2010/main" val="3899796652"/>
              </p:ext>
            </p:extLst>
          </p:nvPr>
        </p:nvGraphicFramePr>
        <p:xfrm>
          <a:off x="416506" y="699277"/>
          <a:ext cx="8128000" cy="5394960"/>
        </p:xfrm>
        <a:graphic>
          <a:graphicData uri="http://schemas.openxmlformats.org/drawingml/2006/table">
            <a:tbl>
              <a:tblPr firstRow="1" bandRow="1">
                <a:tableStyleId>{5C22544A-7EE6-4342-B048-85BDC9FD1C3A}</a:tableStyleId>
              </a:tblPr>
              <a:tblGrid>
                <a:gridCol w="2523226">
                  <a:extLst>
                    <a:ext uri="{9D8B030D-6E8A-4147-A177-3AD203B41FA5}">
                      <a16:colId xmlns:a16="http://schemas.microsoft.com/office/drawing/2014/main" val="2618499458"/>
                    </a:ext>
                  </a:extLst>
                </a:gridCol>
                <a:gridCol w="5604774">
                  <a:extLst>
                    <a:ext uri="{9D8B030D-6E8A-4147-A177-3AD203B41FA5}">
                      <a16:colId xmlns:a16="http://schemas.microsoft.com/office/drawing/2014/main" val="2204501767"/>
                    </a:ext>
                  </a:extLst>
                </a:gridCol>
              </a:tblGrid>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J’ai de l’information de qualité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sais </a:t>
                      </a:r>
                      <a:r>
                        <a:rPr lang="fr-FR" sz="1600" b="1" dirty="0">
                          <a:solidFill>
                            <a:schemeClr val="tx2"/>
                          </a:solidFill>
                        </a:rPr>
                        <a:t>où/comment chercher </a:t>
                      </a:r>
                      <a:r>
                        <a:rPr lang="fr-FR" sz="1600" b="0" dirty="0">
                          <a:solidFill>
                            <a:schemeClr val="tx1"/>
                          </a:solidFill>
                        </a:rPr>
                        <a:t>des informations de qualité et les </a:t>
                      </a:r>
                      <a:r>
                        <a:rPr lang="fr-FR" sz="1600" b="1" dirty="0">
                          <a:solidFill>
                            <a:schemeClr val="tx2"/>
                          </a:solidFill>
                        </a:rPr>
                        <a:t>demander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60340400"/>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parle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FR" sz="1600" b="1" dirty="0">
                          <a:solidFill>
                            <a:schemeClr val="accent6">
                              <a:lumMod val="75000"/>
                            </a:schemeClr>
                          </a:solidFill>
                        </a:rPr>
                        <a:t>J’ose</a:t>
                      </a:r>
                      <a:r>
                        <a:rPr lang="fr-FR" sz="1600" b="0" dirty="0">
                          <a:solidFill>
                            <a:schemeClr val="tx1"/>
                          </a:solidFill>
                        </a:rPr>
                        <a:t> parler de mes soucis en lien avec le médicament</a:t>
                      </a:r>
                    </a:p>
                    <a:p>
                      <a:r>
                        <a:rPr lang="fr-FR" sz="1600" b="0" dirty="0">
                          <a:solidFill>
                            <a:schemeClr val="tx1"/>
                          </a:solidFill>
                        </a:rPr>
                        <a:t>Je peux parler des </a:t>
                      </a:r>
                      <a:r>
                        <a:rPr lang="fr-FR" sz="1600" b="1" dirty="0">
                          <a:solidFill>
                            <a:schemeClr val="accent6">
                              <a:lumMod val="75000"/>
                            </a:schemeClr>
                          </a:solidFill>
                        </a:rPr>
                        <a:t>autres traitements </a:t>
                      </a:r>
                      <a:r>
                        <a:rPr lang="fr-FR" sz="1600" b="0" dirty="0">
                          <a:solidFill>
                            <a:schemeClr val="tx1"/>
                          </a:solidFill>
                        </a:rPr>
                        <a:t>que je prends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rPr>
                        <a:t>Je trouve du soutien chez </a:t>
                      </a:r>
                      <a:r>
                        <a:rPr lang="fr-FR" sz="1600" b="1" dirty="0">
                          <a:solidFill>
                            <a:schemeClr val="accent6">
                              <a:lumMod val="75000"/>
                            </a:schemeClr>
                          </a:solidFill>
                        </a:rPr>
                        <a:t>mes proches</a:t>
                      </a:r>
                    </a:p>
                    <a:p>
                      <a:r>
                        <a:rPr lang="fr-FR" sz="1600" b="0" dirty="0">
                          <a:solidFill>
                            <a:schemeClr val="tx1"/>
                          </a:solidFill>
                        </a:rPr>
                        <a:t>J’ai un </a:t>
                      </a:r>
                      <a:r>
                        <a:rPr lang="fr-FR" sz="1600" b="1" dirty="0">
                          <a:solidFill>
                            <a:schemeClr val="accent6">
                              <a:lumMod val="75000"/>
                            </a:schemeClr>
                          </a:solidFill>
                        </a:rPr>
                        <a:t>médecin</a:t>
                      </a:r>
                      <a:r>
                        <a:rPr lang="fr-FR" sz="1600" b="0" dirty="0">
                          <a:solidFill>
                            <a:schemeClr val="tx1"/>
                          </a:solidFill>
                        </a:rPr>
                        <a:t> référant</a:t>
                      </a:r>
                    </a:p>
                    <a:p>
                      <a:r>
                        <a:rPr lang="fr-FR" sz="1600" b="0" dirty="0">
                          <a:solidFill>
                            <a:schemeClr val="tx1"/>
                          </a:solidFill>
                        </a:rPr>
                        <a:t>J’ai un </a:t>
                      </a:r>
                      <a:r>
                        <a:rPr lang="fr-FR" sz="1600" b="1" dirty="0">
                          <a:solidFill>
                            <a:schemeClr val="accent6">
                              <a:lumMod val="75000"/>
                            </a:schemeClr>
                          </a:solidFill>
                        </a:rPr>
                        <a:t>pharmacien</a:t>
                      </a:r>
                      <a:r>
                        <a:rPr lang="fr-FR" sz="1600" b="0" dirty="0">
                          <a:solidFill>
                            <a:schemeClr val="tx1"/>
                          </a:solidFill>
                        </a:rPr>
                        <a:t> référant</a:t>
                      </a:r>
                    </a:p>
                    <a:p>
                      <a:r>
                        <a:rPr lang="fr-FR" sz="16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93467665"/>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fais connaissance de mon médicament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2">
                              <a:lumMod val="75000"/>
                            </a:schemeClr>
                          </a:solidFill>
                        </a:rPr>
                        <a:t>J’apprends</a:t>
                      </a:r>
                      <a:r>
                        <a:rPr lang="fr-FR" sz="1600" b="0" dirty="0">
                          <a:solidFill>
                            <a:schemeClr val="tx1"/>
                          </a:solidFill>
                        </a:rPr>
                        <a:t> à vivre avec mon médicament</a:t>
                      </a:r>
                    </a:p>
                    <a:p>
                      <a:r>
                        <a:rPr lang="fr-FR" sz="1600" b="0" dirty="0">
                          <a:solidFill>
                            <a:schemeClr val="tx1"/>
                          </a:solidFill>
                        </a:rPr>
                        <a:t>Mon médicament trouve sa place dans mon quotidien</a:t>
                      </a:r>
                    </a:p>
                    <a:p>
                      <a:r>
                        <a:rPr lang="fr-FR" sz="1600" b="0" dirty="0">
                          <a:solidFill>
                            <a:schemeClr val="tx1"/>
                          </a:solidFill>
                        </a:rPr>
                        <a:t>Je crée </a:t>
                      </a:r>
                      <a:r>
                        <a:rPr lang="fr-FR" sz="1600" b="1" dirty="0">
                          <a:solidFill>
                            <a:schemeClr val="accent2">
                              <a:lumMod val="75000"/>
                            </a:schemeClr>
                          </a:solidFill>
                        </a:rPr>
                        <a:t>un rituel </a:t>
                      </a:r>
                      <a:r>
                        <a:rPr lang="fr-FR" sz="1600" b="0" dirty="0">
                          <a:solidFill>
                            <a:schemeClr val="tx1"/>
                          </a:solidFill>
                        </a:rPr>
                        <a:t>autour de la prise de mon médicament</a:t>
                      </a:r>
                    </a:p>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37697802"/>
                  </a:ext>
                </a:extLst>
              </a:tr>
              <a:tr h="23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Je me sens </a:t>
                      </a:r>
                      <a:r>
                        <a:rPr lang="fr-FR" b="0" dirty="0" err="1">
                          <a:solidFill>
                            <a:schemeClr val="tx1"/>
                          </a:solidFill>
                        </a:rPr>
                        <a:t>prêt.e</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fr-FR" sz="1600" b="0" dirty="0">
                          <a:solidFill>
                            <a:schemeClr val="tx1"/>
                          </a:solidFill>
                        </a:rPr>
                        <a:t>J’ai eu le temps de prendre </a:t>
                      </a:r>
                      <a:r>
                        <a:rPr lang="fr-FR" sz="1600" b="1" dirty="0">
                          <a:solidFill>
                            <a:srgbClr val="660066"/>
                          </a:solidFill>
                        </a:rPr>
                        <a:t>ma décision</a:t>
                      </a:r>
                    </a:p>
                    <a:p>
                      <a:r>
                        <a:rPr lang="fr-FR" sz="1600" b="0" dirty="0">
                          <a:solidFill>
                            <a:schemeClr val="tx1"/>
                          </a:solidFill>
                        </a:rPr>
                        <a:t>Je suis </a:t>
                      </a:r>
                      <a:r>
                        <a:rPr lang="fr-FR" sz="1600" b="0" dirty="0" err="1">
                          <a:solidFill>
                            <a:schemeClr val="tx1"/>
                          </a:solidFill>
                        </a:rPr>
                        <a:t>motivé.e</a:t>
                      </a:r>
                      <a:endParaRPr lang="fr-FR" sz="1600" b="0" dirty="0">
                        <a:solidFill>
                          <a:schemeClr val="tx1"/>
                        </a:solidFill>
                      </a:endParaRPr>
                    </a:p>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44792119"/>
                  </a:ext>
                </a:extLst>
              </a:tr>
              <a:tr h="234491">
                <a:tc>
                  <a:txBody>
                    <a:bodyPr/>
                    <a:lstStyle/>
                    <a:p>
                      <a:r>
                        <a:rPr lang="fr-FR" dirty="0">
                          <a:solidFill>
                            <a:schemeClr val="tx1"/>
                          </a:solidFill>
                        </a:rPr>
                        <a:t>J’ai participé à la décision avec mon médecin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8900" lvl="1" indent="0"/>
                      <a:r>
                        <a:rPr lang="fr-FR" sz="1600" dirty="0">
                          <a:solidFill>
                            <a:schemeClr val="tx1"/>
                          </a:solidFill>
                        </a:rPr>
                        <a:t>J’ai compris </a:t>
                      </a:r>
                      <a:r>
                        <a:rPr lang="fr-FR" sz="1600" b="1" dirty="0">
                          <a:solidFill>
                            <a:schemeClr val="tx1"/>
                          </a:solidFill>
                        </a:rPr>
                        <a:t>les bénéfices </a:t>
                      </a:r>
                      <a:r>
                        <a:rPr lang="fr-FR" sz="1600" dirty="0">
                          <a:solidFill>
                            <a:schemeClr val="tx1"/>
                          </a:solidFill>
                        </a:rPr>
                        <a:t>du médicament</a:t>
                      </a:r>
                    </a:p>
                    <a:p>
                      <a:pPr marL="88900" lvl="1" indent="0"/>
                      <a:r>
                        <a:rPr lang="fr-FR" sz="1600" dirty="0">
                          <a:solidFill>
                            <a:schemeClr val="tx1"/>
                          </a:solidFill>
                        </a:rPr>
                        <a:t>Je connais les possibles </a:t>
                      </a:r>
                      <a:r>
                        <a:rPr lang="fr-FR" sz="1600" b="1" dirty="0">
                          <a:solidFill>
                            <a:schemeClr val="tx1"/>
                          </a:solidFill>
                        </a:rPr>
                        <a:t>contraintes</a:t>
                      </a:r>
                      <a:r>
                        <a:rPr lang="fr-FR" sz="1600" dirty="0">
                          <a:solidFill>
                            <a:schemeClr val="tx1"/>
                          </a:solidFill>
                        </a:rPr>
                        <a:t> du médicament (nb et horaire de prises, nb de </a:t>
                      </a:r>
                      <a:r>
                        <a:rPr lang="fr-FR" sz="1600" dirty="0" err="1">
                          <a:solidFill>
                            <a:schemeClr val="tx1"/>
                          </a:solidFill>
                        </a:rPr>
                        <a:t>cprs</a:t>
                      </a:r>
                      <a:r>
                        <a:rPr lang="fr-FR" sz="1600" dirty="0">
                          <a:solidFill>
                            <a:schemeClr val="tx1"/>
                          </a:solidFill>
                        </a:rPr>
                        <a:t>, durée du traitement, goût, taille, couleur, prix)</a:t>
                      </a:r>
                    </a:p>
                    <a:p>
                      <a:pPr marL="88900" marR="0" lvl="1"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Le pharmacien a confirmé les informations.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9209380"/>
                  </a:ext>
                </a:extLst>
              </a:tr>
            </a:tbl>
          </a:graphicData>
        </a:graphic>
      </p:graphicFrame>
      <p:grpSp>
        <p:nvGrpSpPr>
          <p:cNvPr id="4" name="Groupe 3">
            <a:extLst>
              <a:ext uri="{FF2B5EF4-FFF2-40B4-BE49-F238E27FC236}">
                <a16:creationId xmlns:a16="http://schemas.microsoft.com/office/drawing/2014/main" id="{252EBDC7-F04A-407A-A444-F6D3CAF1A7CA}"/>
              </a:ext>
            </a:extLst>
          </p:cNvPr>
          <p:cNvGrpSpPr/>
          <p:nvPr/>
        </p:nvGrpSpPr>
        <p:grpSpPr>
          <a:xfrm>
            <a:off x="8962345" y="834543"/>
            <a:ext cx="2813149" cy="4728188"/>
            <a:chOff x="8962345" y="834543"/>
            <a:chExt cx="2813149" cy="4728188"/>
          </a:xfrm>
        </p:grpSpPr>
        <p:pic>
          <p:nvPicPr>
            <p:cNvPr id="12" name="Picture 2" descr="http://www.hooah4health.com/4You/images/spiral062200_SM.gif">
              <a:extLst>
                <a:ext uri="{FF2B5EF4-FFF2-40B4-BE49-F238E27FC236}">
                  <a16:creationId xmlns:a16="http://schemas.microsoft.com/office/drawing/2014/main" id="{101A6A2D-AA3C-4736-A9D5-B65742492443}"/>
                </a:ext>
              </a:extLst>
            </p:cNvPr>
            <p:cNvPicPr>
              <a:picLocks noChangeAspect="1" noChangeArrowheads="1"/>
            </p:cNvPicPr>
            <p:nvPr/>
          </p:nvPicPr>
          <p:blipFill>
            <a:blip r:embed="rId3" cstate="print"/>
            <a:srcRect/>
            <a:stretch>
              <a:fillRect/>
            </a:stretch>
          </p:blipFill>
          <p:spPr bwMode="auto">
            <a:xfrm>
              <a:off x="8962345" y="834543"/>
              <a:ext cx="2813149" cy="4728188"/>
            </a:xfrm>
            <a:prstGeom prst="rect">
              <a:avLst/>
            </a:prstGeom>
            <a:noFill/>
            <a:ln w="9525">
              <a:noFill/>
              <a:miter lim="800000"/>
              <a:headEnd/>
              <a:tailEnd/>
            </a:ln>
          </p:spPr>
        </p:pic>
        <p:sp>
          <p:nvSpPr>
            <p:cNvPr id="2" name="Rectangle 1">
              <a:extLst>
                <a:ext uri="{FF2B5EF4-FFF2-40B4-BE49-F238E27FC236}">
                  <a16:creationId xmlns:a16="http://schemas.microsoft.com/office/drawing/2014/main" id="{16974912-1183-4805-A476-350DBACE4FAA}"/>
                </a:ext>
              </a:extLst>
            </p:cNvPr>
            <p:cNvSpPr/>
            <p:nvPr/>
          </p:nvSpPr>
          <p:spPr>
            <a:xfrm>
              <a:off x="8962345" y="834543"/>
              <a:ext cx="1234600" cy="116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a:extLst>
              <a:ext uri="{FF2B5EF4-FFF2-40B4-BE49-F238E27FC236}">
                <a16:creationId xmlns:a16="http://schemas.microsoft.com/office/drawing/2014/main" id="{C5F4551C-9BFF-4F55-9F23-57DDDFE6311E}"/>
              </a:ext>
            </a:extLst>
          </p:cNvPr>
          <p:cNvSpPr txBox="1"/>
          <p:nvPr/>
        </p:nvSpPr>
        <p:spPr>
          <a:xfrm>
            <a:off x="9443980" y="5359443"/>
            <a:ext cx="2138419" cy="338554"/>
          </a:xfrm>
          <a:prstGeom prst="rect">
            <a:avLst/>
          </a:prstGeom>
          <a:noFill/>
        </p:spPr>
        <p:txBody>
          <a:bodyPr wrap="square" rtlCol="0">
            <a:spAutoFit/>
          </a:bodyPr>
          <a:lstStyle/>
          <a:p>
            <a:r>
              <a:rPr lang="fr-CH" sz="800" dirty="0">
                <a:latin typeface="+mn-lt"/>
              </a:rPr>
              <a:t>https://www.eacsociety.org/guidelines/eacs-guidelines/eacs-guidelines.html</a:t>
            </a:r>
          </a:p>
        </p:txBody>
      </p:sp>
      <p:sp>
        <p:nvSpPr>
          <p:cNvPr id="19" name="Titre 4">
            <a:extLst>
              <a:ext uri="{FF2B5EF4-FFF2-40B4-BE49-F238E27FC236}">
                <a16:creationId xmlns:a16="http://schemas.microsoft.com/office/drawing/2014/main" id="{3F270EBD-8B08-4E62-ABE5-EC798432C5FF}"/>
              </a:ext>
            </a:extLst>
          </p:cNvPr>
          <p:cNvSpPr txBox="1">
            <a:spLocks/>
          </p:cNvSpPr>
          <p:nvPr/>
        </p:nvSpPr>
        <p:spPr>
          <a:xfrm>
            <a:off x="8962345" y="165195"/>
            <a:ext cx="3226931" cy="75247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3600" dirty="0">
                <a:solidFill>
                  <a:srgbClr val="0070C0"/>
                </a:solidFill>
              </a:rPr>
              <a:t>Être en mouvement…</a:t>
            </a:r>
          </a:p>
        </p:txBody>
      </p:sp>
      <p:sp>
        <p:nvSpPr>
          <p:cNvPr id="3" name="Espace réservé du numéro de diapositive 2">
            <a:extLst>
              <a:ext uri="{FF2B5EF4-FFF2-40B4-BE49-F238E27FC236}">
                <a16:creationId xmlns:a16="http://schemas.microsoft.com/office/drawing/2014/main" id="{44D92A34-5593-A1F0-A70E-22831B03C6DD}"/>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20</a:t>
            </a:fld>
            <a:endParaRPr lang="fr-CH" dirty="0"/>
          </a:p>
        </p:txBody>
      </p:sp>
      <p:pic>
        <p:nvPicPr>
          <p:cNvPr id="5" name="Image 4">
            <a:extLst>
              <a:ext uri="{FF2B5EF4-FFF2-40B4-BE49-F238E27FC236}">
                <a16:creationId xmlns:a16="http://schemas.microsoft.com/office/drawing/2014/main" id="{CF614D88-C932-F8B5-34DD-93D0B7904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387580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a:off x="993468" y="1114179"/>
            <a:ext cx="3502332" cy="4222864"/>
          </a:xfrm>
          <a:prstGeom prst="rect">
            <a:avLst/>
          </a:prstGeom>
        </p:spPr>
      </p:pic>
      <p:sp>
        <p:nvSpPr>
          <p:cNvPr id="2" name="Titre 1"/>
          <p:cNvSpPr>
            <a:spLocks noGrp="1"/>
          </p:cNvSpPr>
          <p:nvPr>
            <p:ph type="title"/>
          </p:nvPr>
        </p:nvSpPr>
        <p:spPr>
          <a:xfrm>
            <a:off x="838200" y="64899"/>
            <a:ext cx="10515600" cy="1325563"/>
          </a:xfrm>
        </p:spPr>
        <p:txBody>
          <a:bodyPr>
            <a:normAutofit/>
          </a:bodyPr>
          <a:lstStyle/>
          <a:p>
            <a:r>
              <a:rPr lang="fr-FR" sz="2800" dirty="0">
                <a:solidFill>
                  <a:srgbClr val="164EAA"/>
                </a:solidFill>
              </a:rPr>
              <a:t>Le chemin est complexe seul … mais plus facile en équipe!</a:t>
            </a:r>
            <a:endParaRPr lang="fr-CH" sz="2800" dirty="0">
              <a:solidFill>
                <a:srgbClr val="164EAA"/>
              </a:solidFill>
            </a:endParaRPr>
          </a:p>
        </p:txBody>
      </p:sp>
      <p:sp>
        <p:nvSpPr>
          <p:cNvPr id="4" name="Espace réservé du numéro de diapositive 3"/>
          <p:cNvSpPr>
            <a:spLocks noGrp="1"/>
          </p:cNvSpPr>
          <p:nvPr>
            <p:ph type="sldNum" sz="quarter" idx="4294967295"/>
          </p:nvPr>
        </p:nvSpPr>
        <p:spPr>
          <a:xfrm>
            <a:off x="11610784" y="6482377"/>
            <a:ext cx="581216" cy="375623"/>
          </a:xfrm>
        </p:spPr>
        <p:txBody>
          <a:bodyPr/>
          <a:lstStyle/>
          <a:p>
            <a:fld id="{DADE71CD-10DE-401A-8300-22BBDD94B61E}" type="slidenum">
              <a:rPr lang="fr-CH" smtClean="0"/>
              <a:t>21</a:t>
            </a:fld>
            <a:endParaRPr lang="fr-CH" dirty="0"/>
          </a:p>
        </p:txBody>
      </p:sp>
      <p:sp>
        <p:nvSpPr>
          <p:cNvPr id="6" name="ZoneTexte 5"/>
          <p:cNvSpPr txBox="1"/>
          <p:nvPr/>
        </p:nvSpPr>
        <p:spPr>
          <a:xfrm>
            <a:off x="993468" y="5337043"/>
            <a:ext cx="4229099" cy="261610"/>
          </a:xfrm>
          <a:prstGeom prst="rect">
            <a:avLst/>
          </a:prstGeom>
          <a:noFill/>
        </p:spPr>
        <p:txBody>
          <a:bodyPr wrap="square" rtlCol="0">
            <a:spAutoFit/>
          </a:bodyPr>
          <a:lstStyle/>
          <a:p>
            <a:r>
              <a:rPr lang="en-US" sz="1050" dirty="0">
                <a:latin typeface="+mn-lt"/>
              </a:rPr>
              <a:t>http://www.freepik.com</a:t>
            </a:r>
          </a:p>
        </p:txBody>
      </p:sp>
      <p:pic>
        <p:nvPicPr>
          <p:cNvPr id="7" name="Espace réservé du contenu 3" descr="2017-05-29 11_49_10-Video_FINAL.mov - Lecteur multimédia VLC.jpg"/>
          <p:cNvPicPr>
            <a:picLocks noChangeAspect="1"/>
          </p:cNvPicPr>
          <p:nvPr/>
        </p:nvPicPr>
        <p:blipFill>
          <a:blip r:embed="rId4" cstate="print"/>
          <a:stretch>
            <a:fillRect/>
          </a:stretch>
        </p:blipFill>
        <p:spPr>
          <a:xfrm>
            <a:off x="5876081" y="1103901"/>
            <a:ext cx="5102532" cy="3102522"/>
          </a:xfrm>
          <a:prstGeom prst="rect">
            <a:avLst/>
          </a:prstGeom>
        </p:spPr>
      </p:pic>
      <p:sp>
        <p:nvSpPr>
          <p:cNvPr id="8" name="ZoneTexte 7"/>
          <p:cNvSpPr txBox="1"/>
          <p:nvPr/>
        </p:nvSpPr>
        <p:spPr>
          <a:xfrm>
            <a:off x="5875344" y="4158925"/>
            <a:ext cx="5405438" cy="261610"/>
          </a:xfrm>
          <a:prstGeom prst="rect">
            <a:avLst/>
          </a:prstGeom>
          <a:noFill/>
        </p:spPr>
        <p:txBody>
          <a:bodyPr wrap="square" rtlCol="0">
            <a:spAutoFit/>
          </a:bodyPr>
          <a:lstStyle/>
          <a:p>
            <a:r>
              <a:rPr lang="fr-FR" sz="1100" dirty="0">
                <a:latin typeface="+mn-lt"/>
              </a:rPr>
              <a:t>© </a:t>
            </a:r>
            <a:r>
              <a:rPr lang="fr-FR" sz="1100" dirty="0" err="1">
                <a:latin typeface="+mn-lt"/>
              </a:rPr>
              <a:t>Pharmacy</a:t>
            </a:r>
            <a:r>
              <a:rPr lang="fr-FR" sz="1100" dirty="0">
                <a:latin typeface="+mn-lt"/>
              </a:rPr>
              <a:t>, </a:t>
            </a:r>
            <a:r>
              <a:rPr lang="fr-FR" sz="1100" dirty="0" err="1">
                <a:latin typeface="+mn-lt"/>
              </a:rPr>
              <a:t>unisanté</a:t>
            </a:r>
            <a:r>
              <a:rPr lang="fr-FR" sz="1100" dirty="0">
                <a:latin typeface="+mn-lt"/>
              </a:rPr>
              <a:t>, Lausanne</a:t>
            </a:r>
            <a:endParaRPr lang="fr-CH" sz="1100" dirty="0">
              <a:latin typeface="+mn-lt"/>
            </a:endParaRPr>
          </a:p>
        </p:txBody>
      </p:sp>
      <p:pic>
        <p:nvPicPr>
          <p:cNvPr id="3" name="Image 2">
            <a:extLst>
              <a:ext uri="{FF2B5EF4-FFF2-40B4-BE49-F238E27FC236}">
                <a16:creationId xmlns:a16="http://schemas.microsoft.com/office/drawing/2014/main" id="{30FBFA78-E064-C819-63E4-AB0295DE8C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
        <p:nvSpPr>
          <p:cNvPr id="5" name="Rectangle 4">
            <a:extLst>
              <a:ext uri="{FF2B5EF4-FFF2-40B4-BE49-F238E27FC236}">
                <a16:creationId xmlns:a16="http://schemas.microsoft.com/office/drawing/2014/main" id="{806DF050-150B-4412-A5E0-B5BD52F4D58F}"/>
              </a:ext>
            </a:extLst>
          </p:cNvPr>
          <p:cNvSpPr/>
          <p:nvPr/>
        </p:nvSpPr>
        <p:spPr>
          <a:xfrm>
            <a:off x="5066579" y="4675323"/>
            <a:ext cx="7022968" cy="1323439"/>
          </a:xfrm>
          <a:prstGeom prst="rect">
            <a:avLst/>
          </a:prstGeom>
          <a:ln w="19050">
            <a:solidFill>
              <a:srgbClr val="0070C0"/>
            </a:solidFill>
          </a:ln>
        </p:spPr>
        <p:txBody>
          <a:bodyPr wrap="square">
            <a:spAutoFit/>
          </a:bodyPr>
          <a:lstStyle/>
          <a:p>
            <a:pPr lvl="0"/>
            <a:r>
              <a:rPr lang="fr-CH" sz="1600" dirty="0">
                <a:latin typeface="+mn-lt"/>
              </a:rPr>
              <a:t>Cela implique d’adopter une posture motivationnelle et interprofessionnelle :</a:t>
            </a:r>
          </a:p>
          <a:p>
            <a:pPr lvl="1"/>
            <a:r>
              <a:rPr lang="fr-CH" sz="1600" dirty="0">
                <a:latin typeface="+mn-lt"/>
              </a:rPr>
              <a:t>Ecoute du patient et de ses proches</a:t>
            </a:r>
          </a:p>
          <a:p>
            <a:pPr lvl="1"/>
            <a:r>
              <a:rPr lang="fr-CH" sz="1600" dirty="0">
                <a:latin typeface="+mn-lt"/>
              </a:rPr>
              <a:t>Partage de la décision avec patient/proches</a:t>
            </a:r>
          </a:p>
          <a:p>
            <a:pPr lvl="1"/>
            <a:r>
              <a:rPr lang="fr-CH" sz="1600" dirty="0">
                <a:latin typeface="+mn-lt"/>
              </a:rPr>
              <a:t>Respect du rythme du patient</a:t>
            </a:r>
          </a:p>
          <a:p>
            <a:pPr lvl="1"/>
            <a:r>
              <a:rPr lang="fr-CH" sz="1600" dirty="0">
                <a:latin typeface="+mn-lt"/>
              </a:rPr>
              <a:t>Définition des rôles et des responsabilités</a:t>
            </a:r>
            <a:endParaRPr lang="fr-CH" dirty="0">
              <a:latin typeface="+mn-lt"/>
            </a:endParaRPr>
          </a:p>
        </p:txBody>
      </p:sp>
    </p:spTree>
    <p:extLst>
      <p:ext uri="{BB962C8B-B14F-4D97-AF65-F5344CB8AC3E}">
        <p14:creationId xmlns:p14="http://schemas.microsoft.com/office/powerpoint/2010/main" val="32022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D15476-286C-4DA1-955E-E180F000927A}"/>
              </a:ext>
            </a:extLst>
          </p:cNvPr>
          <p:cNvSpPr>
            <a:spLocks noGrp="1"/>
          </p:cNvSpPr>
          <p:nvPr>
            <p:ph idx="1"/>
          </p:nvPr>
        </p:nvSpPr>
        <p:spPr>
          <a:xfrm>
            <a:off x="576000" y="6140052"/>
            <a:ext cx="8348858" cy="543057"/>
          </a:xfrm>
        </p:spPr>
        <p:txBody>
          <a:bodyPr>
            <a:normAutofit fontScale="92500" lnSpcReduction="10000"/>
          </a:bodyPr>
          <a:lstStyle/>
          <a:p>
            <a:pPr marL="0" indent="0">
              <a:buNone/>
            </a:pPr>
            <a:r>
              <a:rPr lang="fr-FR" sz="1600" dirty="0">
                <a:hlinkClick r:id="rId3"/>
              </a:rPr>
              <a:t>https://www.espacomp.eu/2023/04/11/policy-brief-swiss-priority-setting-on-implementing-medication-adherence-interventions-the-european-enable-cost-action</a:t>
            </a:r>
            <a:r>
              <a:rPr lang="fr-FR" sz="2200" dirty="0">
                <a:hlinkClick r:id="rId3"/>
              </a:rPr>
              <a:t>/</a:t>
            </a:r>
            <a:r>
              <a:rPr lang="fr-FR" sz="2200" dirty="0"/>
              <a:t> </a:t>
            </a:r>
            <a:endParaRPr lang="fr-FR" dirty="0"/>
          </a:p>
        </p:txBody>
      </p:sp>
      <p:pic>
        <p:nvPicPr>
          <p:cNvPr id="6" name="Image 5">
            <a:extLst>
              <a:ext uri="{FF2B5EF4-FFF2-40B4-BE49-F238E27FC236}">
                <a16:creationId xmlns:a16="http://schemas.microsoft.com/office/drawing/2014/main" id="{72F4A2F5-13AE-4945-A0BC-145446389BFE}"/>
              </a:ext>
            </a:extLst>
          </p:cNvPr>
          <p:cNvPicPr>
            <a:picLocks noChangeAspect="1"/>
          </p:cNvPicPr>
          <p:nvPr/>
        </p:nvPicPr>
        <p:blipFill>
          <a:blip r:embed="rId4"/>
          <a:stretch>
            <a:fillRect/>
          </a:stretch>
        </p:blipFill>
        <p:spPr>
          <a:xfrm>
            <a:off x="576000" y="959428"/>
            <a:ext cx="8086459" cy="4594578"/>
          </a:xfrm>
          <a:prstGeom prst="rect">
            <a:avLst/>
          </a:prstGeom>
        </p:spPr>
      </p:pic>
      <p:sp>
        <p:nvSpPr>
          <p:cNvPr id="2" name="Titre 1">
            <a:extLst>
              <a:ext uri="{FF2B5EF4-FFF2-40B4-BE49-F238E27FC236}">
                <a16:creationId xmlns:a16="http://schemas.microsoft.com/office/drawing/2014/main" id="{86536605-8714-8FC9-3024-760A245551E9}"/>
              </a:ext>
            </a:extLst>
          </p:cNvPr>
          <p:cNvSpPr txBox="1">
            <a:spLocks/>
          </p:cNvSpPr>
          <p:nvPr/>
        </p:nvSpPr>
        <p:spPr>
          <a:xfrm>
            <a:off x="276575" y="198491"/>
            <a:ext cx="11638849" cy="5430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2400" dirty="0">
                <a:solidFill>
                  <a:srgbClr val="164EAA"/>
                </a:solidFill>
              </a:rPr>
              <a:t>Un premier document 2023 définissant les priorités suisses en terme d’adhésion médicamenteuse</a:t>
            </a:r>
            <a:endParaRPr lang="fr-CH" sz="2400" dirty="0">
              <a:solidFill>
                <a:srgbClr val="164EAA"/>
              </a:solidFill>
            </a:endParaRPr>
          </a:p>
        </p:txBody>
      </p:sp>
      <p:pic>
        <p:nvPicPr>
          <p:cNvPr id="9" name="Image 8">
            <a:extLst>
              <a:ext uri="{FF2B5EF4-FFF2-40B4-BE49-F238E27FC236}">
                <a16:creationId xmlns:a16="http://schemas.microsoft.com/office/drawing/2014/main" id="{283496C0-8130-E44B-414C-53F12B517F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
        <p:nvSpPr>
          <p:cNvPr id="4" name="Rectangle 3">
            <a:extLst>
              <a:ext uri="{FF2B5EF4-FFF2-40B4-BE49-F238E27FC236}">
                <a16:creationId xmlns:a16="http://schemas.microsoft.com/office/drawing/2014/main" id="{309169B1-AA3A-4797-B622-D152DEF6FEB4}"/>
              </a:ext>
            </a:extLst>
          </p:cNvPr>
          <p:cNvSpPr/>
          <p:nvPr/>
        </p:nvSpPr>
        <p:spPr>
          <a:xfrm>
            <a:off x="9344768" y="959428"/>
            <a:ext cx="2050562" cy="923330"/>
          </a:xfrm>
          <a:prstGeom prst="rect">
            <a:avLst/>
          </a:prstGeom>
          <a:noFill/>
        </p:spPr>
        <p:txBody>
          <a:bodyPr wrap="none" lIns="91440" tIns="45720" rIns="91440" bIns="45720">
            <a:spAutoFit/>
          </a:bodyPr>
          <a:lstStyle/>
          <a:p>
            <a:pPr algn="ctr"/>
            <a:r>
              <a:rPr lang="fr-FR" sz="5400" dirty="0">
                <a:ln w="0"/>
                <a:solidFill>
                  <a:srgbClr val="C00000"/>
                </a:solidFill>
                <a:effectLst>
                  <a:reflection blurRad="6350" stA="53000" endA="300" endPos="35500" dir="5400000" sy="-90000" algn="bl" rotWithShape="0"/>
                </a:effectLst>
              </a:rPr>
              <a:t>NEW !</a:t>
            </a:r>
          </a:p>
        </p:txBody>
      </p:sp>
    </p:spTree>
    <p:extLst>
      <p:ext uri="{BB962C8B-B14F-4D97-AF65-F5344CB8AC3E}">
        <p14:creationId xmlns:p14="http://schemas.microsoft.com/office/powerpoint/2010/main" val="324011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36605-8714-8FC9-3024-760A245551E9}"/>
              </a:ext>
            </a:extLst>
          </p:cNvPr>
          <p:cNvSpPr txBox="1">
            <a:spLocks/>
          </p:cNvSpPr>
          <p:nvPr/>
        </p:nvSpPr>
        <p:spPr>
          <a:xfrm>
            <a:off x="576000" y="214512"/>
            <a:ext cx="10515600" cy="5430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2800" dirty="0">
                <a:solidFill>
                  <a:srgbClr val="164EAA"/>
                </a:solidFill>
              </a:rPr>
              <a:t>Les priorités suisses en terme d’adhésion médicamenteuse</a:t>
            </a:r>
            <a:endParaRPr lang="fr-CH" sz="2800" dirty="0">
              <a:solidFill>
                <a:srgbClr val="164EAA"/>
              </a:solidFill>
            </a:endParaRPr>
          </a:p>
        </p:txBody>
      </p:sp>
      <p:pic>
        <p:nvPicPr>
          <p:cNvPr id="9" name="Image 8">
            <a:extLst>
              <a:ext uri="{FF2B5EF4-FFF2-40B4-BE49-F238E27FC236}">
                <a16:creationId xmlns:a16="http://schemas.microsoft.com/office/drawing/2014/main" id="{283496C0-8130-E44B-414C-53F12B517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8" name="Image 7">
            <a:extLst>
              <a:ext uri="{FF2B5EF4-FFF2-40B4-BE49-F238E27FC236}">
                <a16:creationId xmlns:a16="http://schemas.microsoft.com/office/drawing/2014/main" id="{12BA9426-BA06-B6D7-0227-AA3DD938187B}"/>
              </a:ext>
            </a:extLst>
          </p:cNvPr>
          <p:cNvPicPr>
            <a:picLocks noChangeAspect="1"/>
          </p:cNvPicPr>
          <p:nvPr/>
        </p:nvPicPr>
        <p:blipFill>
          <a:blip r:embed="rId4"/>
          <a:stretch>
            <a:fillRect/>
          </a:stretch>
        </p:blipFill>
        <p:spPr>
          <a:xfrm>
            <a:off x="133418" y="2746119"/>
            <a:ext cx="6552677" cy="4111881"/>
          </a:xfrm>
          <a:prstGeom prst="rect">
            <a:avLst/>
          </a:prstGeom>
        </p:spPr>
      </p:pic>
      <p:pic>
        <p:nvPicPr>
          <p:cNvPr id="11" name="Image 10">
            <a:extLst>
              <a:ext uri="{FF2B5EF4-FFF2-40B4-BE49-F238E27FC236}">
                <a16:creationId xmlns:a16="http://schemas.microsoft.com/office/drawing/2014/main" id="{99524799-2538-209C-0D85-BF030958D270}"/>
              </a:ext>
            </a:extLst>
          </p:cNvPr>
          <p:cNvPicPr>
            <a:picLocks noChangeAspect="1"/>
          </p:cNvPicPr>
          <p:nvPr/>
        </p:nvPicPr>
        <p:blipFill>
          <a:blip r:embed="rId5"/>
          <a:stretch>
            <a:fillRect/>
          </a:stretch>
        </p:blipFill>
        <p:spPr>
          <a:xfrm>
            <a:off x="5833800" y="809460"/>
            <a:ext cx="5972175" cy="571500"/>
          </a:xfrm>
          <a:prstGeom prst="rect">
            <a:avLst/>
          </a:prstGeom>
        </p:spPr>
      </p:pic>
      <p:pic>
        <p:nvPicPr>
          <p:cNvPr id="13" name="Image 12">
            <a:extLst>
              <a:ext uri="{FF2B5EF4-FFF2-40B4-BE49-F238E27FC236}">
                <a16:creationId xmlns:a16="http://schemas.microsoft.com/office/drawing/2014/main" id="{609305DA-9C7E-7C7A-7DBB-6D0FE9C024AC}"/>
              </a:ext>
            </a:extLst>
          </p:cNvPr>
          <p:cNvPicPr>
            <a:picLocks noChangeAspect="1"/>
          </p:cNvPicPr>
          <p:nvPr/>
        </p:nvPicPr>
        <p:blipFill>
          <a:blip r:embed="rId6"/>
          <a:stretch>
            <a:fillRect/>
          </a:stretch>
        </p:blipFill>
        <p:spPr>
          <a:xfrm>
            <a:off x="5791132" y="1725860"/>
            <a:ext cx="6267450" cy="1333500"/>
          </a:xfrm>
          <a:prstGeom prst="rect">
            <a:avLst/>
          </a:prstGeom>
        </p:spPr>
      </p:pic>
      <p:pic>
        <p:nvPicPr>
          <p:cNvPr id="15" name="Image 14">
            <a:extLst>
              <a:ext uri="{FF2B5EF4-FFF2-40B4-BE49-F238E27FC236}">
                <a16:creationId xmlns:a16="http://schemas.microsoft.com/office/drawing/2014/main" id="{696ABBF9-2034-B230-C0AB-12100F9A78DB}"/>
              </a:ext>
            </a:extLst>
          </p:cNvPr>
          <p:cNvPicPr>
            <a:picLocks noChangeAspect="1"/>
          </p:cNvPicPr>
          <p:nvPr/>
        </p:nvPicPr>
        <p:blipFill>
          <a:blip r:embed="rId7"/>
          <a:stretch>
            <a:fillRect/>
          </a:stretch>
        </p:blipFill>
        <p:spPr>
          <a:xfrm>
            <a:off x="5933812" y="3494141"/>
            <a:ext cx="6267450" cy="409575"/>
          </a:xfrm>
          <a:prstGeom prst="rect">
            <a:avLst/>
          </a:prstGeom>
        </p:spPr>
      </p:pic>
      <p:cxnSp>
        <p:nvCxnSpPr>
          <p:cNvPr id="17" name="Connecteur droit 16">
            <a:extLst>
              <a:ext uri="{FF2B5EF4-FFF2-40B4-BE49-F238E27FC236}">
                <a16:creationId xmlns:a16="http://schemas.microsoft.com/office/drawing/2014/main" id="{A566842C-EA5B-6ECC-6EA0-492F4DF755B6}"/>
              </a:ext>
            </a:extLst>
          </p:cNvPr>
          <p:cNvCxnSpPr/>
          <p:nvPr/>
        </p:nvCxnSpPr>
        <p:spPr>
          <a:xfrm flipV="1">
            <a:off x="4247535" y="4247535"/>
            <a:ext cx="1342104" cy="10213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5F7F9EC-F84E-F21A-0E85-896C9E20B277}"/>
              </a:ext>
            </a:extLst>
          </p:cNvPr>
          <p:cNvCxnSpPr/>
          <p:nvPr/>
        </p:nvCxnSpPr>
        <p:spPr>
          <a:xfrm>
            <a:off x="4365523" y="6004296"/>
            <a:ext cx="1730477" cy="53028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FC65A5F-E340-454D-AA22-9FBFBFD6A8E7}"/>
              </a:ext>
            </a:extLst>
          </p:cNvPr>
          <p:cNvPicPr>
            <a:picLocks noChangeAspect="1"/>
          </p:cNvPicPr>
          <p:nvPr/>
        </p:nvPicPr>
        <p:blipFill>
          <a:blip r:embed="rId8"/>
          <a:stretch>
            <a:fillRect/>
          </a:stretch>
        </p:blipFill>
        <p:spPr>
          <a:xfrm>
            <a:off x="739119" y="838096"/>
            <a:ext cx="3295819" cy="806491"/>
          </a:xfrm>
          <a:prstGeom prst="rect">
            <a:avLst/>
          </a:prstGeom>
        </p:spPr>
      </p:pic>
    </p:spTree>
    <p:extLst>
      <p:ext uri="{BB962C8B-B14F-4D97-AF65-F5344CB8AC3E}">
        <p14:creationId xmlns:p14="http://schemas.microsoft.com/office/powerpoint/2010/main" val="2533014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36605-8714-8FC9-3024-760A245551E9}"/>
              </a:ext>
            </a:extLst>
          </p:cNvPr>
          <p:cNvSpPr txBox="1">
            <a:spLocks/>
          </p:cNvSpPr>
          <p:nvPr/>
        </p:nvSpPr>
        <p:spPr>
          <a:xfrm>
            <a:off x="542925" y="235514"/>
            <a:ext cx="10515600" cy="85540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2800" dirty="0">
                <a:solidFill>
                  <a:srgbClr val="164EAA"/>
                </a:solidFill>
              </a:rPr>
              <a:t>Collaborer de façon interprofessionnelle</a:t>
            </a:r>
          </a:p>
          <a:p>
            <a:pPr fontAlgn="auto">
              <a:spcAft>
                <a:spcPts val="0"/>
              </a:spcAft>
            </a:pPr>
            <a:r>
              <a:rPr lang="fr-FR" sz="2800" dirty="0">
                <a:solidFill>
                  <a:srgbClr val="164EAA"/>
                </a:solidFill>
              </a:rPr>
              <a:t>Comment mesurer l’adhésion thérapeutique?</a:t>
            </a:r>
          </a:p>
          <a:p>
            <a:pPr fontAlgn="auto">
              <a:spcAft>
                <a:spcPts val="0"/>
              </a:spcAft>
            </a:pPr>
            <a:endParaRPr lang="fr-CH" sz="2800" dirty="0">
              <a:solidFill>
                <a:srgbClr val="164EAA"/>
              </a:solidFill>
            </a:endParaRPr>
          </a:p>
        </p:txBody>
      </p:sp>
      <p:pic>
        <p:nvPicPr>
          <p:cNvPr id="9" name="Image 8">
            <a:extLst>
              <a:ext uri="{FF2B5EF4-FFF2-40B4-BE49-F238E27FC236}">
                <a16:creationId xmlns:a16="http://schemas.microsoft.com/office/drawing/2014/main" id="{283496C0-8130-E44B-414C-53F12B517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4" name="Image 3">
            <a:extLst>
              <a:ext uri="{FF2B5EF4-FFF2-40B4-BE49-F238E27FC236}">
                <a16:creationId xmlns:a16="http://schemas.microsoft.com/office/drawing/2014/main" id="{E6BDA45B-7EA1-2307-5933-24F9B1DDF360}"/>
              </a:ext>
            </a:extLst>
          </p:cNvPr>
          <p:cNvPicPr>
            <a:picLocks noChangeAspect="1"/>
          </p:cNvPicPr>
          <p:nvPr/>
        </p:nvPicPr>
        <p:blipFill>
          <a:blip r:embed="rId4"/>
          <a:stretch>
            <a:fillRect/>
          </a:stretch>
        </p:blipFill>
        <p:spPr>
          <a:xfrm>
            <a:off x="542925" y="942975"/>
            <a:ext cx="11106150" cy="4972050"/>
          </a:xfrm>
          <a:prstGeom prst="rect">
            <a:avLst/>
          </a:prstGeom>
        </p:spPr>
      </p:pic>
      <p:sp>
        <p:nvSpPr>
          <p:cNvPr id="6" name="ZoneTexte 5">
            <a:extLst>
              <a:ext uri="{FF2B5EF4-FFF2-40B4-BE49-F238E27FC236}">
                <a16:creationId xmlns:a16="http://schemas.microsoft.com/office/drawing/2014/main" id="{883A4A2D-17ED-E854-FB46-002C7EFEA8C4}"/>
              </a:ext>
            </a:extLst>
          </p:cNvPr>
          <p:cNvSpPr txBox="1"/>
          <p:nvPr/>
        </p:nvSpPr>
        <p:spPr>
          <a:xfrm>
            <a:off x="0" y="6578825"/>
            <a:ext cx="8554065" cy="246221"/>
          </a:xfrm>
          <a:prstGeom prst="rect">
            <a:avLst/>
          </a:prstGeom>
          <a:noFill/>
        </p:spPr>
        <p:txBody>
          <a:bodyPr wrap="square">
            <a:spAutoFit/>
          </a:bodyPr>
          <a:lstStyle/>
          <a:p>
            <a:r>
              <a:rPr lang="en-US" sz="1000" dirty="0"/>
              <a:t>M. </a:t>
            </a:r>
            <a:r>
              <a:rPr lang="en-US" sz="1000" dirty="0" err="1"/>
              <a:t>Burnier</a:t>
            </a:r>
            <a:r>
              <a:rPr lang="en-US" sz="1000" dirty="0"/>
              <a:t> / Pharmacological Research 125 (2017) 142–149 </a:t>
            </a:r>
            <a:endParaRPr lang="fr-CH" sz="1000" dirty="0"/>
          </a:p>
        </p:txBody>
      </p:sp>
    </p:spTree>
    <p:extLst>
      <p:ext uri="{BB962C8B-B14F-4D97-AF65-F5344CB8AC3E}">
        <p14:creationId xmlns:p14="http://schemas.microsoft.com/office/powerpoint/2010/main" val="287855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36605-8714-8FC9-3024-760A245551E9}"/>
              </a:ext>
            </a:extLst>
          </p:cNvPr>
          <p:cNvSpPr txBox="1">
            <a:spLocks/>
          </p:cNvSpPr>
          <p:nvPr/>
        </p:nvSpPr>
        <p:spPr>
          <a:xfrm>
            <a:off x="432161" y="103557"/>
            <a:ext cx="10515600" cy="85540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2800" dirty="0">
                <a:solidFill>
                  <a:srgbClr val="164EAA"/>
                </a:solidFill>
              </a:rPr>
              <a:t>Collaborer de façon interprofessionnelle</a:t>
            </a:r>
          </a:p>
          <a:p>
            <a:pPr fontAlgn="auto">
              <a:spcAft>
                <a:spcPts val="0"/>
              </a:spcAft>
            </a:pPr>
            <a:r>
              <a:rPr lang="fr-FR" sz="2800" dirty="0">
                <a:solidFill>
                  <a:srgbClr val="164EAA"/>
                </a:solidFill>
              </a:rPr>
              <a:t>Comment mesurer l’adhésion thérapeutique?</a:t>
            </a:r>
          </a:p>
          <a:p>
            <a:pPr fontAlgn="auto">
              <a:spcAft>
                <a:spcPts val="0"/>
              </a:spcAft>
            </a:pPr>
            <a:endParaRPr lang="fr-CH" sz="2800" dirty="0">
              <a:solidFill>
                <a:srgbClr val="164EAA"/>
              </a:solidFill>
            </a:endParaRPr>
          </a:p>
        </p:txBody>
      </p:sp>
      <p:pic>
        <p:nvPicPr>
          <p:cNvPr id="9" name="Image 8">
            <a:extLst>
              <a:ext uri="{FF2B5EF4-FFF2-40B4-BE49-F238E27FC236}">
                <a16:creationId xmlns:a16="http://schemas.microsoft.com/office/drawing/2014/main" id="{283496C0-8130-E44B-414C-53F12B517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5" name="Image 4">
            <a:extLst>
              <a:ext uri="{FF2B5EF4-FFF2-40B4-BE49-F238E27FC236}">
                <a16:creationId xmlns:a16="http://schemas.microsoft.com/office/drawing/2014/main" id="{150020FE-280A-DBA9-3AAE-2F06C3150988}"/>
              </a:ext>
            </a:extLst>
          </p:cNvPr>
          <p:cNvPicPr>
            <a:picLocks noChangeAspect="1"/>
          </p:cNvPicPr>
          <p:nvPr/>
        </p:nvPicPr>
        <p:blipFill>
          <a:blip r:embed="rId4"/>
          <a:stretch>
            <a:fillRect/>
          </a:stretch>
        </p:blipFill>
        <p:spPr>
          <a:xfrm>
            <a:off x="0" y="895250"/>
            <a:ext cx="3732985" cy="1777949"/>
          </a:xfrm>
          <a:prstGeom prst="rect">
            <a:avLst/>
          </a:prstGeom>
        </p:spPr>
      </p:pic>
      <p:pic>
        <p:nvPicPr>
          <p:cNvPr id="8" name="Image 7">
            <a:extLst>
              <a:ext uri="{FF2B5EF4-FFF2-40B4-BE49-F238E27FC236}">
                <a16:creationId xmlns:a16="http://schemas.microsoft.com/office/drawing/2014/main" id="{F52F9C75-2457-9D67-2DB8-39C7B9231719}"/>
              </a:ext>
            </a:extLst>
          </p:cNvPr>
          <p:cNvPicPr>
            <a:picLocks noChangeAspect="1"/>
          </p:cNvPicPr>
          <p:nvPr/>
        </p:nvPicPr>
        <p:blipFill>
          <a:blip r:embed="rId5"/>
          <a:stretch>
            <a:fillRect/>
          </a:stretch>
        </p:blipFill>
        <p:spPr>
          <a:xfrm>
            <a:off x="576000" y="2811287"/>
            <a:ext cx="3890559" cy="622813"/>
          </a:xfrm>
          <a:prstGeom prst="rect">
            <a:avLst/>
          </a:prstGeom>
        </p:spPr>
      </p:pic>
      <p:pic>
        <p:nvPicPr>
          <p:cNvPr id="11" name="Image 10">
            <a:extLst>
              <a:ext uri="{FF2B5EF4-FFF2-40B4-BE49-F238E27FC236}">
                <a16:creationId xmlns:a16="http://schemas.microsoft.com/office/drawing/2014/main" id="{86ABAFA9-C097-EF23-A00C-2E13AA9001AB}"/>
              </a:ext>
            </a:extLst>
          </p:cNvPr>
          <p:cNvPicPr>
            <a:picLocks noChangeAspect="1"/>
          </p:cNvPicPr>
          <p:nvPr/>
        </p:nvPicPr>
        <p:blipFill>
          <a:blip r:embed="rId6"/>
          <a:stretch>
            <a:fillRect/>
          </a:stretch>
        </p:blipFill>
        <p:spPr>
          <a:xfrm>
            <a:off x="93406" y="3425385"/>
            <a:ext cx="6124575" cy="1590307"/>
          </a:xfrm>
          <a:prstGeom prst="rect">
            <a:avLst/>
          </a:prstGeom>
        </p:spPr>
      </p:pic>
      <p:pic>
        <p:nvPicPr>
          <p:cNvPr id="13" name="Image 12">
            <a:extLst>
              <a:ext uri="{FF2B5EF4-FFF2-40B4-BE49-F238E27FC236}">
                <a16:creationId xmlns:a16="http://schemas.microsoft.com/office/drawing/2014/main" id="{CD597BD5-6089-2310-021A-DFA848FE3D4A}"/>
              </a:ext>
            </a:extLst>
          </p:cNvPr>
          <p:cNvPicPr>
            <a:picLocks noChangeAspect="1"/>
          </p:cNvPicPr>
          <p:nvPr/>
        </p:nvPicPr>
        <p:blipFill>
          <a:blip r:embed="rId7"/>
          <a:stretch>
            <a:fillRect/>
          </a:stretch>
        </p:blipFill>
        <p:spPr>
          <a:xfrm>
            <a:off x="576000" y="5006977"/>
            <a:ext cx="5820697" cy="823769"/>
          </a:xfrm>
          <a:prstGeom prst="rect">
            <a:avLst/>
          </a:prstGeom>
        </p:spPr>
      </p:pic>
      <p:pic>
        <p:nvPicPr>
          <p:cNvPr id="15" name="Image 14">
            <a:extLst>
              <a:ext uri="{FF2B5EF4-FFF2-40B4-BE49-F238E27FC236}">
                <a16:creationId xmlns:a16="http://schemas.microsoft.com/office/drawing/2014/main" id="{CE56D90C-14CE-92C2-635E-199C5EF96457}"/>
              </a:ext>
            </a:extLst>
          </p:cNvPr>
          <p:cNvPicPr>
            <a:picLocks noChangeAspect="1"/>
          </p:cNvPicPr>
          <p:nvPr/>
        </p:nvPicPr>
        <p:blipFill>
          <a:blip r:embed="rId8"/>
          <a:stretch>
            <a:fillRect/>
          </a:stretch>
        </p:blipFill>
        <p:spPr>
          <a:xfrm>
            <a:off x="93406" y="5753130"/>
            <a:ext cx="6469626" cy="849824"/>
          </a:xfrm>
          <a:prstGeom prst="rect">
            <a:avLst/>
          </a:prstGeom>
        </p:spPr>
      </p:pic>
      <p:pic>
        <p:nvPicPr>
          <p:cNvPr id="19" name="Image 18">
            <a:extLst>
              <a:ext uri="{FF2B5EF4-FFF2-40B4-BE49-F238E27FC236}">
                <a16:creationId xmlns:a16="http://schemas.microsoft.com/office/drawing/2014/main" id="{A7891542-0937-0909-AA0F-3C09341BC4F3}"/>
              </a:ext>
            </a:extLst>
          </p:cNvPr>
          <p:cNvPicPr>
            <a:picLocks noChangeAspect="1"/>
          </p:cNvPicPr>
          <p:nvPr/>
        </p:nvPicPr>
        <p:blipFill>
          <a:blip r:embed="rId9"/>
          <a:stretch>
            <a:fillRect/>
          </a:stretch>
        </p:blipFill>
        <p:spPr>
          <a:xfrm>
            <a:off x="6396697" y="2869820"/>
            <a:ext cx="2862553" cy="1590307"/>
          </a:xfrm>
          <a:prstGeom prst="rect">
            <a:avLst/>
          </a:prstGeom>
        </p:spPr>
      </p:pic>
      <p:pic>
        <p:nvPicPr>
          <p:cNvPr id="23" name="Image 22">
            <a:extLst>
              <a:ext uri="{FF2B5EF4-FFF2-40B4-BE49-F238E27FC236}">
                <a16:creationId xmlns:a16="http://schemas.microsoft.com/office/drawing/2014/main" id="{00C68930-0749-F841-CEAB-DA7F469F5161}"/>
              </a:ext>
            </a:extLst>
          </p:cNvPr>
          <p:cNvPicPr>
            <a:picLocks noChangeAspect="1"/>
          </p:cNvPicPr>
          <p:nvPr/>
        </p:nvPicPr>
        <p:blipFill>
          <a:blip r:embed="rId10"/>
          <a:stretch>
            <a:fillRect/>
          </a:stretch>
        </p:blipFill>
        <p:spPr>
          <a:xfrm>
            <a:off x="6612530" y="4695358"/>
            <a:ext cx="2262828" cy="1795389"/>
          </a:xfrm>
          <a:prstGeom prst="rect">
            <a:avLst/>
          </a:prstGeom>
        </p:spPr>
      </p:pic>
      <p:pic>
        <p:nvPicPr>
          <p:cNvPr id="3" name="Image 2">
            <a:extLst>
              <a:ext uri="{FF2B5EF4-FFF2-40B4-BE49-F238E27FC236}">
                <a16:creationId xmlns:a16="http://schemas.microsoft.com/office/drawing/2014/main" id="{EEE506EE-79C7-45AA-8D11-12A7801CCF5F}"/>
              </a:ext>
            </a:extLst>
          </p:cNvPr>
          <p:cNvPicPr>
            <a:picLocks noChangeAspect="1"/>
          </p:cNvPicPr>
          <p:nvPr/>
        </p:nvPicPr>
        <p:blipFill>
          <a:blip r:embed="rId11"/>
          <a:stretch>
            <a:fillRect/>
          </a:stretch>
        </p:blipFill>
        <p:spPr>
          <a:xfrm>
            <a:off x="4053933" y="803765"/>
            <a:ext cx="2266789" cy="1916604"/>
          </a:xfrm>
          <a:prstGeom prst="rect">
            <a:avLst/>
          </a:prstGeom>
        </p:spPr>
      </p:pic>
      <p:sp>
        <p:nvSpPr>
          <p:cNvPr id="4" name="Rectangle 3">
            <a:extLst>
              <a:ext uri="{FF2B5EF4-FFF2-40B4-BE49-F238E27FC236}">
                <a16:creationId xmlns:a16="http://schemas.microsoft.com/office/drawing/2014/main" id="{D5E9CE9F-6BA9-DACB-B024-B69B37D6EEC4}"/>
              </a:ext>
            </a:extLst>
          </p:cNvPr>
          <p:cNvSpPr/>
          <p:nvPr/>
        </p:nvSpPr>
        <p:spPr>
          <a:xfrm>
            <a:off x="228600" y="4152900"/>
            <a:ext cx="5619750" cy="6228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H"/>
          </a:p>
        </p:txBody>
      </p:sp>
    </p:spTree>
    <p:extLst>
      <p:ext uri="{BB962C8B-B14F-4D97-AF65-F5344CB8AC3E}">
        <p14:creationId xmlns:p14="http://schemas.microsoft.com/office/powerpoint/2010/main" val="303324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36605-8714-8FC9-3024-760A245551E9}"/>
              </a:ext>
            </a:extLst>
          </p:cNvPr>
          <p:cNvSpPr txBox="1">
            <a:spLocks/>
          </p:cNvSpPr>
          <p:nvPr/>
        </p:nvSpPr>
        <p:spPr>
          <a:xfrm>
            <a:off x="576000" y="0"/>
            <a:ext cx="10515600" cy="85540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2800" dirty="0">
                <a:solidFill>
                  <a:srgbClr val="164EAA"/>
                </a:solidFill>
              </a:rPr>
              <a:t>Collaborer de façon interprofessionnelle</a:t>
            </a:r>
          </a:p>
          <a:p>
            <a:pPr fontAlgn="auto">
              <a:spcAft>
                <a:spcPts val="0"/>
              </a:spcAft>
            </a:pPr>
            <a:r>
              <a:rPr lang="fr-FR" sz="2800" dirty="0">
                <a:solidFill>
                  <a:srgbClr val="164EAA"/>
                </a:solidFill>
              </a:rPr>
              <a:t>Comment mesurer l’adhésion thérapeutique?</a:t>
            </a:r>
          </a:p>
          <a:p>
            <a:pPr fontAlgn="auto">
              <a:spcAft>
                <a:spcPts val="0"/>
              </a:spcAft>
            </a:pPr>
            <a:endParaRPr lang="fr-CH" sz="2800" dirty="0">
              <a:solidFill>
                <a:srgbClr val="164EAA"/>
              </a:solidFill>
            </a:endParaRPr>
          </a:p>
        </p:txBody>
      </p:sp>
      <p:pic>
        <p:nvPicPr>
          <p:cNvPr id="9" name="Image 8">
            <a:extLst>
              <a:ext uri="{FF2B5EF4-FFF2-40B4-BE49-F238E27FC236}">
                <a16:creationId xmlns:a16="http://schemas.microsoft.com/office/drawing/2014/main" id="{283496C0-8130-E44B-414C-53F12B517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4" name="Image 3">
            <a:extLst>
              <a:ext uri="{FF2B5EF4-FFF2-40B4-BE49-F238E27FC236}">
                <a16:creationId xmlns:a16="http://schemas.microsoft.com/office/drawing/2014/main" id="{62FC50CD-ADCD-E4DF-FE8B-F83CE5053F8A}"/>
              </a:ext>
            </a:extLst>
          </p:cNvPr>
          <p:cNvPicPr>
            <a:picLocks noChangeAspect="1"/>
          </p:cNvPicPr>
          <p:nvPr/>
        </p:nvPicPr>
        <p:blipFill>
          <a:blip r:embed="rId4"/>
          <a:stretch>
            <a:fillRect/>
          </a:stretch>
        </p:blipFill>
        <p:spPr>
          <a:xfrm>
            <a:off x="195000" y="1409700"/>
            <a:ext cx="10896600" cy="4038600"/>
          </a:xfrm>
          <a:prstGeom prst="rect">
            <a:avLst/>
          </a:prstGeom>
        </p:spPr>
      </p:pic>
      <p:pic>
        <p:nvPicPr>
          <p:cNvPr id="7" name="Image 6">
            <a:extLst>
              <a:ext uri="{FF2B5EF4-FFF2-40B4-BE49-F238E27FC236}">
                <a16:creationId xmlns:a16="http://schemas.microsoft.com/office/drawing/2014/main" id="{42057DC9-D826-E06E-FBFF-D4FFE165F1C1}"/>
              </a:ext>
            </a:extLst>
          </p:cNvPr>
          <p:cNvPicPr>
            <a:picLocks noChangeAspect="1"/>
          </p:cNvPicPr>
          <p:nvPr/>
        </p:nvPicPr>
        <p:blipFill>
          <a:blip r:embed="rId5"/>
          <a:stretch>
            <a:fillRect/>
          </a:stretch>
        </p:blipFill>
        <p:spPr>
          <a:xfrm>
            <a:off x="0" y="6574477"/>
            <a:ext cx="5382348" cy="245000"/>
          </a:xfrm>
          <a:prstGeom prst="rect">
            <a:avLst/>
          </a:prstGeom>
        </p:spPr>
      </p:pic>
    </p:spTree>
    <p:extLst>
      <p:ext uri="{BB962C8B-B14F-4D97-AF65-F5344CB8AC3E}">
        <p14:creationId xmlns:p14="http://schemas.microsoft.com/office/powerpoint/2010/main" val="2271598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6F67FDC-0381-C5B9-6062-28A1184309B9}"/>
              </a:ext>
            </a:extLst>
          </p:cNvPr>
          <p:cNvSpPr txBox="1"/>
          <p:nvPr>
            <p:custDataLst>
              <p:tags r:id="rId1"/>
            </p:custDataLst>
          </p:nvPr>
        </p:nvSpPr>
        <p:spPr>
          <a:xfrm>
            <a:off x="217333" y="262012"/>
            <a:ext cx="11007827" cy="1200329"/>
          </a:xfrm>
          <a:prstGeom prst="rect">
            <a:avLst/>
          </a:prstGeom>
          <a:noFill/>
        </p:spPr>
        <p:txBody>
          <a:bodyPr wrap="square" rtlCol="0">
            <a:spAutoFit/>
          </a:bodyPr>
          <a:lstStyle/>
          <a:p>
            <a:r>
              <a:rPr lang="fr-FR" sz="2800" dirty="0">
                <a:solidFill>
                  <a:srgbClr val="164EAA"/>
                </a:solidFill>
                <a:latin typeface="Arial" panose="020B0604020202020204" pitchFamily="34" charset="0"/>
                <a:ea typeface="+mj-ea"/>
                <a:cs typeface="Arial" panose="020B0604020202020204" pitchFamily="34" charset="0"/>
              </a:rPr>
              <a:t>Pharmacie clinique ambulatoire</a:t>
            </a:r>
          </a:p>
          <a:p>
            <a:r>
              <a:rPr lang="fr-FR" dirty="0">
                <a:latin typeface="Arial" panose="020B0604020202020204" pitchFamily="34" charset="0"/>
                <a:cs typeface="Arial" panose="020B0604020202020204" pitchFamily="34" charset="0"/>
              </a:rPr>
              <a:t>L’accompagnement thérapeutique en collaboration interprofessionnelle</a:t>
            </a:r>
          </a:p>
          <a:p>
            <a:r>
              <a:rPr lang="de-CH" sz="1800" dirty="0">
                <a:solidFill>
                  <a:srgbClr val="C00000"/>
                </a:solidFill>
                <a:latin typeface="Arial" panose="020B0604020202020204" pitchFamily="34" charset="0"/>
                <a:cs typeface="Arial" panose="020B0604020202020204" pitchFamily="34" charset="0"/>
              </a:rPr>
              <a:t>C</a:t>
            </a:r>
            <a:r>
              <a:rPr lang="fr-FR" sz="1800" dirty="0" err="1">
                <a:solidFill>
                  <a:srgbClr val="C00000"/>
                </a:solidFill>
                <a:latin typeface="Arial" panose="020B0604020202020204" pitchFamily="34" charset="0"/>
                <a:cs typeface="Arial" panose="020B0604020202020204" pitchFamily="34" charset="0"/>
              </a:rPr>
              <a:t>onstruit</a:t>
            </a:r>
            <a:r>
              <a:rPr lang="fr-FR" sz="1800" dirty="0">
                <a:solidFill>
                  <a:srgbClr val="C00000"/>
                </a:solidFill>
                <a:latin typeface="Arial" panose="020B0604020202020204" pitchFamily="34" charset="0"/>
                <a:cs typeface="Arial" panose="020B0604020202020204" pitchFamily="34" charset="0"/>
              </a:rPr>
              <a:t> sur la base d’un modèle théorique socio-cognitif (information – motivation – habiletés de gestion)</a:t>
            </a:r>
          </a:p>
        </p:txBody>
      </p:sp>
      <p:sp>
        <p:nvSpPr>
          <p:cNvPr id="42" name="Text Box 15">
            <a:extLst>
              <a:ext uri="{FF2B5EF4-FFF2-40B4-BE49-F238E27FC236}">
                <a16:creationId xmlns:a16="http://schemas.microsoft.com/office/drawing/2014/main" id="{B33851B7-AADC-62DE-B06C-309F8C1A614B}"/>
              </a:ext>
            </a:extLst>
          </p:cNvPr>
          <p:cNvSpPr txBox="1">
            <a:spLocks noChangeArrowheads="1"/>
          </p:cNvSpPr>
          <p:nvPr>
            <p:custDataLst>
              <p:tags r:id="rId2"/>
            </p:custDataLst>
          </p:nvPr>
        </p:nvSpPr>
        <p:spPr bwMode="auto">
          <a:xfrm>
            <a:off x="490304" y="4630122"/>
            <a:ext cx="1819989" cy="830993"/>
          </a:xfrm>
          <a:prstGeom prst="rect">
            <a:avLst/>
          </a:prstGeom>
          <a:noFill/>
          <a:ln w="9525">
            <a:noFill/>
            <a:miter lim="800000"/>
            <a:headEnd/>
            <a:tailEnd/>
          </a:ln>
        </p:spPr>
        <p:txBody>
          <a:bodyPr wrap="square" lIns="91436" tIns="45718" rIns="91436" bIns="45718">
            <a:spAutoFit/>
          </a:bodyPr>
          <a:lstStyle/>
          <a:p>
            <a:pPr algn="ctr">
              <a:spcBef>
                <a:spcPct val="50000"/>
              </a:spcBef>
            </a:pPr>
            <a:r>
              <a:rPr lang="fr-CH" sz="1600" dirty="0">
                <a:latin typeface="Arial" panose="020B0604020202020204" pitchFamily="34" charset="0"/>
                <a:cs typeface="Arial" panose="020B0604020202020204" pitchFamily="34" charset="0"/>
              </a:rPr>
              <a:t>Medication Event Monitoring System MEMS®</a:t>
            </a:r>
          </a:p>
        </p:txBody>
      </p:sp>
      <p:pic>
        <p:nvPicPr>
          <p:cNvPr id="43" name="Image 42">
            <a:extLst>
              <a:ext uri="{FF2B5EF4-FFF2-40B4-BE49-F238E27FC236}">
                <a16:creationId xmlns:a16="http://schemas.microsoft.com/office/drawing/2014/main" id="{0FC09EAE-6613-1005-D9DC-DA2D3897DD96}"/>
              </a:ext>
            </a:extLst>
          </p:cNvPr>
          <p:cNvPicPr>
            <a:picLocks noChangeAspect="1"/>
          </p:cNvPicPr>
          <p:nvPr>
            <p:custDataLst>
              <p:tags r:id="rId3"/>
            </p:custDataLst>
          </p:nvPr>
        </p:nvPicPr>
        <p:blipFill rotWithShape="1">
          <a:blip r:embed="rId22"/>
          <a:srcRect t="12643" r="3326"/>
          <a:stretch/>
        </p:blipFill>
        <p:spPr>
          <a:xfrm>
            <a:off x="3011368" y="2956958"/>
            <a:ext cx="2973250" cy="1351686"/>
          </a:xfrm>
          <a:prstGeom prst="rect">
            <a:avLst/>
          </a:prstGeom>
        </p:spPr>
      </p:pic>
      <p:sp>
        <p:nvSpPr>
          <p:cNvPr id="44" name="Rectangle à coins arrondis 12">
            <a:extLst>
              <a:ext uri="{FF2B5EF4-FFF2-40B4-BE49-F238E27FC236}">
                <a16:creationId xmlns:a16="http://schemas.microsoft.com/office/drawing/2014/main" id="{C41ECEC6-BC81-B0F4-4147-E68EBDD8BB25}"/>
              </a:ext>
            </a:extLst>
          </p:cNvPr>
          <p:cNvSpPr/>
          <p:nvPr>
            <p:custDataLst>
              <p:tags r:id="rId4"/>
            </p:custDataLst>
          </p:nvPr>
        </p:nvSpPr>
        <p:spPr>
          <a:xfrm>
            <a:off x="279904" y="1703119"/>
            <a:ext cx="2303022" cy="842677"/>
          </a:xfrm>
          <a:prstGeom prst="roundRect">
            <a:avLst/>
          </a:prstGeom>
          <a:solidFill>
            <a:srgbClr val="8497B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2200" b="1" dirty="0">
                <a:solidFill>
                  <a:schemeClr val="bg1"/>
                </a:solidFill>
                <a:latin typeface="Arial" panose="020B0604020202020204" pitchFamily="34" charset="0"/>
                <a:cs typeface="Arial" panose="020B0604020202020204" pitchFamily="34" charset="0"/>
              </a:rPr>
              <a:t>Pilulier électronique</a:t>
            </a:r>
          </a:p>
        </p:txBody>
      </p:sp>
      <p:sp>
        <p:nvSpPr>
          <p:cNvPr id="45" name="Rectangle à coins arrondis 13">
            <a:extLst>
              <a:ext uri="{FF2B5EF4-FFF2-40B4-BE49-F238E27FC236}">
                <a16:creationId xmlns:a16="http://schemas.microsoft.com/office/drawing/2014/main" id="{AE06D05D-7FF0-2DB2-29BB-B47259ACA39E}"/>
              </a:ext>
            </a:extLst>
          </p:cNvPr>
          <p:cNvSpPr/>
          <p:nvPr>
            <p:custDataLst>
              <p:tags r:id="rId5"/>
            </p:custDataLst>
          </p:nvPr>
        </p:nvSpPr>
        <p:spPr>
          <a:xfrm>
            <a:off x="3246082" y="1681472"/>
            <a:ext cx="2303022" cy="861620"/>
          </a:xfrm>
          <a:prstGeom prst="roundRect">
            <a:avLst/>
          </a:prstGeom>
          <a:solidFill>
            <a:srgbClr val="8497B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2200" b="1" dirty="0">
                <a:solidFill>
                  <a:schemeClr val="bg1"/>
                </a:solidFill>
                <a:latin typeface="Arial" panose="020B0604020202020204" pitchFamily="34" charset="0"/>
                <a:cs typeface="Arial" panose="020B0604020202020204" pitchFamily="34" charset="0"/>
              </a:rPr>
              <a:t>Graphique d’adhésion</a:t>
            </a:r>
          </a:p>
        </p:txBody>
      </p:sp>
      <p:sp>
        <p:nvSpPr>
          <p:cNvPr id="46" name="Rectangle à coins arrondis 14">
            <a:extLst>
              <a:ext uri="{FF2B5EF4-FFF2-40B4-BE49-F238E27FC236}">
                <a16:creationId xmlns:a16="http://schemas.microsoft.com/office/drawing/2014/main" id="{AAFB5AF7-BC34-6609-4DF8-FDBCEE463486}"/>
              </a:ext>
            </a:extLst>
          </p:cNvPr>
          <p:cNvSpPr/>
          <p:nvPr>
            <p:custDataLst>
              <p:tags r:id="rId6"/>
            </p:custDataLst>
          </p:nvPr>
        </p:nvSpPr>
        <p:spPr>
          <a:xfrm>
            <a:off x="9177098" y="1718712"/>
            <a:ext cx="2796899" cy="830997"/>
          </a:xfrm>
          <a:prstGeom prst="roundRect">
            <a:avLst/>
          </a:prstGeom>
          <a:solidFill>
            <a:srgbClr val="8497B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a:solidFill>
                  <a:schemeClr val="bg1"/>
                </a:solidFill>
                <a:latin typeface="Arial" panose="020B0604020202020204" pitchFamily="34" charset="0"/>
                <a:cs typeface="Arial" panose="020B0604020202020204" pitchFamily="34" charset="0"/>
              </a:rPr>
              <a:t>Rapport d’adhésion</a:t>
            </a:r>
          </a:p>
          <a:p>
            <a:pPr algn="ctr"/>
            <a:r>
              <a:rPr lang="fr-CH" sz="1800" b="1" dirty="0">
                <a:solidFill>
                  <a:schemeClr val="bg1"/>
                </a:solidFill>
                <a:latin typeface="Arial" panose="020B0604020202020204" pitchFamily="34" charset="0"/>
                <a:cs typeface="Arial" panose="020B0604020202020204" pitchFamily="34" charset="0"/>
              </a:rPr>
              <a:t>Collaborations interprofessionnelles</a:t>
            </a:r>
          </a:p>
        </p:txBody>
      </p:sp>
      <p:sp>
        <p:nvSpPr>
          <p:cNvPr id="47" name="Flèche vers le bas 15">
            <a:extLst>
              <a:ext uri="{FF2B5EF4-FFF2-40B4-BE49-F238E27FC236}">
                <a16:creationId xmlns:a16="http://schemas.microsoft.com/office/drawing/2014/main" id="{78509801-0BDE-1D0F-6EE6-6EBAC4C5B8E8}"/>
              </a:ext>
            </a:extLst>
          </p:cNvPr>
          <p:cNvSpPr/>
          <p:nvPr>
            <p:custDataLst>
              <p:tags r:id="rId7"/>
            </p:custDataLst>
          </p:nvPr>
        </p:nvSpPr>
        <p:spPr>
          <a:xfrm rot="16200000">
            <a:off x="2662810" y="1897968"/>
            <a:ext cx="504058" cy="394484"/>
          </a:xfrm>
          <a:prstGeom prst="downArrow">
            <a:avLst/>
          </a:prstGeom>
          <a:noFill/>
          <a:ln>
            <a:solidFill>
              <a:srgbClr val="295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48" name="Rectangle à coins arrondis 16">
            <a:extLst>
              <a:ext uri="{FF2B5EF4-FFF2-40B4-BE49-F238E27FC236}">
                <a16:creationId xmlns:a16="http://schemas.microsoft.com/office/drawing/2014/main" id="{06960695-8C8A-0171-A88B-CFA3917EE6A0}"/>
              </a:ext>
            </a:extLst>
          </p:cNvPr>
          <p:cNvSpPr/>
          <p:nvPr>
            <p:custDataLst>
              <p:tags r:id="rId8"/>
            </p:custDataLst>
          </p:nvPr>
        </p:nvSpPr>
        <p:spPr>
          <a:xfrm>
            <a:off x="6210920" y="1703119"/>
            <a:ext cx="2303022" cy="842676"/>
          </a:xfrm>
          <a:prstGeom prst="roundRect">
            <a:avLst/>
          </a:prstGeom>
          <a:solidFill>
            <a:srgbClr val="8497B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2000" b="1" dirty="0">
                <a:solidFill>
                  <a:schemeClr val="bg1"/>
                </a:solidFill>
                <a:latin typeface="Arial" panose="020B0604020202020204" pitchFamily="34" charset="0"/>
                <a:cs typeface="Arial" panose="020B0604020202020204" pitchFamily="34" charset="0"/>
              </a:rPr>
              <a:t>Entretien motivationnel</a:t>
            </a:r>
          </a:p>
          <a:p>
            <a:pPr lvl="0" algn="ctr"/>
            <a:r>
              <a:rPr lang="fr-CH" sz="1200" b="1" dirty="0">
                <a:solidFill>
                  <a:schemeClr val="bg1"/>
                </a:solidFill>
                <a:latin typeface="Arial" panose="020B0604020202020204" pitchFamily="34" charset="0"/>
                <a:cs typeface="Arial" panose="020B0604020202020204" pitchFamily="34" charset="0"/>
              </a:rPr>
              <a:t>Patient·e - Pharmacien·ne</a:t>
            </a:r>
          </a:p>
        </p:txBody>
      </p:sp>
      <p:sp>
        <p:nvSpPr>
          <p:cNvPr id="52" name="Rectangle 51">
            <a:extLst>
              <a:ext uri="{FF2B5EF4-FFF2-40B4-BE49-F238E27FC236}">
                <a16:creationId xmlns:a16="http://schemas.microsoft.com/office/drawing/2014/main" id="{BFF77F34-76CF-205E-DBC5-CBB94F684B26}"/>
              </a:ext>
            </a:extLst>
          </p:cNvPr>
          <p:cNvSpPr/>
          <p:nvPr>
            <p:custDataLst>
              <p:tags r:id="rId9"/>
            </p:custDataLst>
          </p:nvPr>
        </p:nvSpPr>
        <p:spPr>
          <a:xfrm>
            <a:off x="9865014" y="4750954"/>
            <a:ext cx="227464" cy="60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54" name="Flèche vers le bas 22">
            <a:extLst>
              <a:ext uri="{FF2B5EF4-FFF2-40B4-BE49-F238E27FC236}">
                <a16:creationId xmlns:a16="http://schemas.microsoft.com/office/drawing/2014/main" id="{8F5CE754-0F15-D26A-0BF2-C4102E9483B6}"/>
              </a:ext>
            </a:extLst>
          </p:cNvPr>
          <p:cNvSpPr/>
          <p:nvPr>
            <p:custDataLst>
              <p:tags r:id="rId10"/>
            </p:custDataLst>
          </p:nvPr>
        </p:nvSpPr>
        <p:spPr>
          <a:xfrm rot="16200000">
            <a:off x="5628318" y="1921216"/>
            <a:ext cx="504058" cy="394484"/>
          </a:xfrm>
          <a:prstGeom prst="downArrow">
            <a:avLst/>
          </a:prstGeom>
          <a:noFill/>
          <a:ln>
            <a:solidFill>
              <a:srgbClr val="295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55" name="Flèche vers le bas 23">
            <a:extLst>
              <a:ext uri="{FF2B5EF4-FFF2-40B4-BE49-F238E27FC236}">
                <a16:creationId xmlns:a16="http://schemas.microsoft.com/office/drawing/2014/main" id="{0185005D-9DCD-4BCD-A3AC-843BB5AD0A38}"/>
              </a:ext>
            </a:extLst>
          </p:cNvPr>
          <p:cNvSpPr/>
          <p:nvPr>
            <p:custDataLst>
              <p:tags r:id="rId11"/>
            </p:custDataLst>
          </p:nvPr>
        </p:nvSpPr>
        <p:spPr>
          <a:xfrm rot="16200000">
            <a:off x="8593826" y="1891889"/>
            <a:ext cx="504058" cy="394484"/>
          </a:xfrm>
          <a:prstGeom prst="downArrow">
            <a:avLst/>
          </a:prstGeom>
          <a:noFill/>
          <a:ln>
            <a:solidFill>
              <a:srgbClr val="295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4D3E9EDC-084E-6230-3686-85C76DCCD163}"/>
              </a:ext>
            </a:extLst>
          </p:cNvPr>
          <p:cNvSpPr/>
          <p:nvPr>
            <p:custDataLst>
              <p:tags r:id="rId12"/>
            </p:custDataLst>
          </p:nvPr>
        </p:nvSpPr>
        <p:spPr>
          <a:xfrm>
            <a:off x="10423357" y="3201617"/>
            <a:ext cx="30272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anose="020B0604020202020204" pitchFamily="34" charset="0"/>
              <a:cs typeface="Arial" panose="020B0604020202020204" pitchFamily="34" charset="0"/>
            </a:endParaRPr>
          </a:p>
        </p:txBody>
      </p:sp>
      <p:sp>
        <p:nvSpPr>
          <p:cNvPr id="58" name="ZoneTexte 57">
            <a:extLst>
              <a:ext uri="{FF2B5EF4-FFF2-40B4-BE49-F238E27FC236}">
                <a16:creationId xmlns:a16="http://schemas.microsoft.com/office/drawing/2014/main" id="{0B37B535-6D28-AF94-2CA8-6E56AEE3766D}"/>
              </a:ext>
            </a:extLst>
          </p:cNvPr>
          <p:cNvSpPr txBox="1"/>
          <p:nvPr>
            <p:custDataLst>
              <p:tags r:id="rId13"/>
            </p:custDataLst>
          </p:nvPr>
        </p:nvSpPr>
        <p:spPr>
          <a:xfrm>
            <a:off x="3246082" y="4610586"/>
            <a:ext cx="2499402" cy="338554"/>
          </a:xfrm>
          <a:prstGeom prst="rect">
            <a:avLst/>
          </a:prstGeom>
          <a:noFill/>
        </p:spPr>
        <p:txBody>
          <a:bodyPr wrap="none" rtlCol="0">
            <a:spAutoFit/>
          </a:bodyPr>
          <a:lstStyle/>
          <a:p>
            <a:r>
              <a:rPr lang="fr-CH" sz="1600" dirty="0">
                <a:latin typeface="Arial" panose="020B0604020202020204" pitchFamily="34" charset="0"/>
                <a:cs typeface="Arial" panose="020B0604020202020204" pitchFamily="34" charset="0"/>
              </a:rPr>
              <a:t>Période monitorée (jours)</a:t>
            </a:r>
          </a:p>
        </p:txBody>
      </p:sp>
      <p:sp>
        <p:nvSpPr>
          <p:cNvPr id="59" name="ZoneTexte 58">
            <a:extLst>
              <a:ext uri="{FF2B5EF4-FFF2-40B4-BE49-F238E27FC236}">
                <a16:creationId xmlns:a16="http://schemas.microsoft.com/office/drawing/2014/main" id="{293495E8-C6CE-EE32-5C1C-6816F7DF87C1}"/>
              </a:ext>
            </a:extLst>
          </p:cNvPr>
          <p:cNvSpPr txBox="1"/>
          <p:nvPr>
            <p:custDataLst>
              <p:tags r:id="rId14"/>
            </p:custDataLst>
          </p:nvPr>
        </p:nvSpPr>
        <p:spPr>
          <a:xfrm rot="16200000">
            <a:off x="2412201" y="3641048"/>
            <a:ext cx="761747" cy="307777"/>
          </a:xfrm>
          <a:prstGeom prst="rect">
            <a:avLst/>
          </a:prstGeom>
          <a:noFill/>
        </p:spPr>
        <p:txBody>
          <a:bodyPr wrap="none" rtlCol="0">
            <a:spAutoFit/>
          </a:bodyPr>
          <a:lstStyle/>
          <a:p>
            <a:r>
              <a:rPr lang="fr-CH" sz="1400" dirty="0">
                <a:latin typeface="Arial" panose="020B0604020202020204" pitchFamily="34" charset="0"/>
                <a:cs typeface="Arial" panose="020B0604020202020204" pitchFamily="34" charset="0"/>
              </a:rPr>
              <a:t>Heures</a:t>
            </a:r>
          </a:p>
        </p:txBody>
      </p:sp>
      <p:pic>
        <p:nvPicPr>
          <p:cNvPr id="64" name="Image 63">
            <a:extLst>
              <a:ext uri="{FF2B5EF4-FFF2-40B4-BE49-F238E27FC236}">
                <a16:creationId xmlns:a16="http://schemas.microsoft.com/office/drawing/2014/main" id="{62ED4B42-388E-B81E-3605-F8EE29951039}"/>
              </a:ext>
            </a:extLst>
          </p:cNvPr>
          <p:cNvPicPr>
            <a:picLocks noChangeAspect="1"/>
          </p:cNvPicPr>
          <p:nvPr>
            <p:custDataLst>
              <p:tags r:id="rId15"/>
            </p:custDataLst>
          </p:nvPr>
        </p:nvPicPr>
        <p:blipFill>
          <a:blip r:embed="rId23"/>
          <a:stretch>
            <a:fillRect/>
          </a:stretch>
        </p:blipFill>
        <p:spPr>
          <a:xfrm>
            <a:off x="131277" y="3018844"/>
            <a:ext cx="2538044" cy="1507560"/>
          </a:xfrm>
          <a:prstGeom prst="rect">
            <a:avLst/>
          </a:prstGeom>
        </p:spPr>
      </p:pic>
      <p:pic>
        <p:nvPicPr>
          <p:cNvPr id="65" name="Image 64">
            <a:extLst>
              <a:ext uri="{FF2B5EF4-FFF2-40B4-BE49-F238E27FC236}">
                <a16:creationId xmlns:a16="http://schemas.microsoft.com/office/drawing/2014/main" id="{F00D93F1-469D-F619-BECA-997ADE136F35}"/>
              </a:ext>
            </a:extLst>
          </p:cNvPr>
          <p:cNvPicPr>
            <a:picLocks noChangeAspect="1"/>
          </p:cNvPicPr>
          <p:nvPr>
            <p:custDataLst>
              <p:tags r:id="rId16"/>
            </p:custDataLst>
          </p:nvPr>
        </p:nvPicPr>
        <p:blipFill>
          <a:blip r:embed="rId24"/>
          <a:stretch>
            <a:fillRect/>
          </a:stretch>
        </p:blipFill>
        <p:spPr>
          <a:xfrm>
            <a:off x="6144342" y="3021148"/>
            <a:ext cx="2813133" cy="1689311"/>
          </a:xfrm>
          <a:prstGeom prst="rect">
            <a:avLst/>
          </a:prstGeom>
        </p:spPr>
      </p:pic>
      <p:pic>
        <p:nvPicPr>
          <p:cNvPr id="63" name="Image 62">
            <a:extLst>
              <a:ext uri="{FF2B5EF4-FFF2-40B4-BE49-F238E27FC236}">
                <a16:creationId xmlns:a16="http://schemas.microsoft.com/office/drawing/2014/main" id="{5725E6D5-E77E-9F5E-D24B-C2BE016E17C5}"/>
              </a:ext>
            </a:extLst>
          </p:cNvPr>
          <p:cNvPicPr>
            <a:picLocks noChangeAspect="1"/>
          </p:cNvPicPr>
          <p:nvPr>
            <p:custDataLst>
              <p:tags r:id="rId17"/>
            </p:custDataLst>
          </p:nvPr>
        </p:nvPicPr>
        <p:blipFill rotWithShape="1">
          <a:blip r:embed="rId25"/>
          <a:srcRect l="18628" r="15989"/>
          <a:stretch/>
        </p:blipFill>
        <p:spPr>
          <a:xfrm>
            <a:off x="6143608" y="3070885"/>
            <a:ext cx="325627" cy="261464"/>
          </a:xfrm>
          <a:prstGeom prst="rect">
            <a:avLst/>
          </a:prstGeom>
        </p:spPr>
      </p:pic>
      <p:pic>
        <p:nvPicPr>
          <p:cNvPr id="66" name="Image 65">
            <a:extLst>
              <a:ext uri="{FF2B5EF4-FFF2-40B4-BE49-F238E27FC236}">
                <a16:creationId xmlns:a16="http://schemas.microsoft.com/office/drawing/2014/main" id="{BB202E48-AF77-6220-94C1-C759D2E3BA7C}"/>
              </a:ext>
            </a:extLst>
          </p:cNvPr>
          <p:cNvPicPr>
            <a:picLocks noChangeAspect="1"/>
          </p:cNvPicPr>
          <p:nvPr>
            <p:custDataLst>
              <p:tags r:id="rId18"/>
            </p:custDataLst>
          </p:nvPr>
        </p:nvPicPr>
        <p:blipFill rotWithShape="1">
          <a:blip r:embed="rId26"/>
          <a:srcRect t="-1" b="3705"/>
          <a:stretch/>
        </p:blipFill>
        <p:spPr>
          <a:xfrm>
            <a:off x="9177098" y="3014860"/>
            <a:ext cx="2871750" cy="1688771"/>
          </a:xfrm>
          <a:prstGeom prst="rect">
            <a:avLst/>
          </a:prstGeom>
          <a:ln>
            <a:noFill/>
          </a:ln>
        </p:spPr>
      </p:pic>
      <p:sp>
        <p:nvSpPr>
          <p:cNvPr id="68" name="ZoneTexte 67">
            <a:extLst>
              <a:ext uri="{FF2B5EF4-FFF2-40B4-BE49-F238E27FC236}">
                <a16:creationId xmlns:a16="http://schemas.microsoft.com/office/drawing/2014/main" id="{87ECBF23-CDA5-43CC-6738-D9E767E91B94}"/>
              </a:ext>
            </a:extLst>
          </p:cNvPr>
          <p:cNvSpPr txBox="1"/>
          <p:nvPr>
            <p:custDataLst>
              <p:tags r:id="rId19"/>
            </p:custDataLst>
          </p:nvPr>
        </p:nvSpPr>
        <p:spPr>
          <a:xfrm>
            <a:off x="351333" y="5995837"/>
            <a:ext cx="8691764" cy="646331"/>
          </a:xfrm>
          <a:prstGeom prst="rect">
            <a:avLst/>
          </a:prstGeom>
          <a:noFill/>
        </p:spPr>
        <p:txBody>
          <a:bodyPr wrap="square">
            <a:spAutoFit/>
          </a:bodyPr>
          <a:lstStyle/>
          <a:p>
            <a:r>
              <a:rPr lang="fr-CH" sz="1200" dirty="0" err="1">
                <a:latin typeface="Arial" panose="020B0604020202020204" pitchFamily="34" charset="0"/>
                <a:cs typeface="Arial" panose="020B0604020202020204" pitchFamily="34" charset="0"/>
              </a:rPr>
              <a:t>Lelubre</a:t>
            </a:r>
            <a:r>
              <a:rPr lang="fr-CH" sz="1200" dirty="0">
                <a:latin typeface="Arial" panose="020B0604020202020204" pitchFamily="34" charset="0"/>
                <a:cs typeface="Arial" panose="020B0604020202020204" pitchFamily="34" charset="0"/>
              </a:rPr>
              <a:t> M., Schneider M. et al. </a:t>
            </a:r>
            <a:r>
              <a:rPr lang="fr-CH" sz="1200" dirty="0" err="1">
                <a:latin typeface="Arial" panose="020B0604020202020204" pitchFamily="34" charset="0"/>
                <a:cs typeface="Arial" panose="020B0604020202020204" pitchFamily="34" charset="0"/>
              </a:rPr>
              <a:t>BioMed</a:t>
            </a:r>
            <a:r>
              <a:rPr lang="fr-CH" sz="1200" dirty="0">
                <a:latin typeface="Arial" panose="020B0604020202020204" pitchFamily="34" charset="0"/>
                <a:cs typeface="Arial" panose="020B0604020202020204" pitchFamily="34" charset="0"/>
              </a:rPr>
              <a:t> </a:t>
            </a:r>
            <a:r>
              <a:rPr lang="fr-CH" sz="1200" dirty="0" err="1">
                <a:latin typeface="Arial" panose="020B0604020202020204" pitchFamily="34" charset="0"/>
                <a:cs typeface="Arial" panose="020B0604020202020204" pitchFamily="34" charset="0"/>
              </a:rPr>
              <a:t>Research</a:t>
            </a:r>
            <a:r>
              <a:rPr lang="fr-CH" sz="1200" dirty="0">
                <a:latin typeface="Arial" panose="020B0604020202020204" pitchFamily="34" charset="0"/>
                <a:cs typeface="Arial" panose="020B0604020202020204" pitchFamily="34" charset="0"/>
              </a:rPr>
              <a:t> International 2015, Article ID 103546. DOI.org/10.1155/2015/103546</a:t>
            </a:r>
          </a:p>
          <a:p>
            <a:r>
              <a:rPr lang="fr-CH" sz="1200" dirty="0">
                <a:latin typeface="Arial" panose="020B0604020202020204" pitchFamily="34" charset="0"/>
                <a:cs typeface="Arial" panose="020B0604020202020204" pitchFamily="34" charset="0"/>
              </a:rPr>
              <a:t>Schneider, </a:t>
            </a:r>
            <a:r>
              <a:rPr lang="fr-CH" sz="1200" dirty="0" err="1">
                <a:latin typeface="Arial" panose="020B0604020202020204" pitchFamily="34" charset="0"/>
                <a:cs typeface="Arial" panose="020B0604020202020204" pitchFamily="34" charset="0"/>
              </a:rPr>
              <a:t>Herzig</a:t>
            </a:r>
            <a:r>
              <a:rPr lang="fr-CH" sz="1200" dirty="0">
                <a:latin typeface="Arial" panose="020B0604020202020204" pitchFamily="34" charset="0"/>
                <a:cs typeface="Arial" panose="020B0604020202020204" pitchFamily="34" charset="0"/>
              </a:rPr>
              <a:t>, </a:t>
            </a:r>
            <a:r>
              <a:rPr lang="fr-CH" sz="1200" dirty="0" err="1">
                <a:latin typeface="Arial" panose="020B0604020202020204" pitchFamily="34" charset="0"/>
                <a:cs typeface="Arial" panose="020B0604020202020204" pitchFamily="34" charset="0"/>
              </a:rPr>
              <a:t>Hugentobler</a:t>
            </a:r>
            <a:r>
              <a:rPr lang="fr-CH" sz="1200" dirty="0">
                <a:latin typeface="Arial" panose="020B0604020202020204" pitchFamily="34" charset="0"/>
                <a:cs typeface="Arial" panose="020B0604020202020204" pitchFamily="34" charset="0"/>
              </a:rPr>
              <a:t>, Bugnon, Revue Médicale Suisse 2013;9:1032-6</a:t>
            </a:r>
          </a:p>
          <a:p>
            <a:r>
              <a:rPr lang="fr-CH" sz="1200" dirty="0" err="1">
                <a:latin typeface="Arial" panose="020B0604020202020204" pitchFamily="34" charset="0"/>
                <a:cs typeface="Arial" panose="020B0604020202020204" pitchFamily="34" charset="0"/>
              </a:rPr>
              <a:t>Demonceau</a:t>
            </a:r>
            <a:r>
              <a:rPr lang="fr-CH" sz="1200" dirty="0">
                <a:latin typeface="Arial" panose="020B0604020202020204" pitchFamily="34" charset="0"/>
                <a:cs typeface="Arial" panose="020B0604020202020204" pitchFamily="34" charset="0"/>
              </a:rPr>
              <a:t> et al. </a:t>
            </a:r>
            <a:r>
              <a:rPr lang="fr-CH" sz="1200" dirty="0" err="1">
                <a:latin typeface="Arial" panose="020B0604020202020204" pitchFamily="34" charset="0"/>
                <a:cs typeface="Arial" panose="020B0604020202020204" pitchFamily="34" charset="0"/>
              </a:rPr>
              <a:t>Drugs</a:t>
            </a:r>
            <a:r>
              <a:rPr lang="fr-CH" sz="1200" dirty="0">
                <a:latin typeface="Arial" panose="020B0604020202020204" pitchFamily="34" charset="0"/>
                <a:cs typeface="Arial" panose="020B0604020202020204" pitchFamily="34" charset="0"/>
              </a:rPr>
              <a:t> 2013; 73:545-562</a:t>
            </a:r>
          </a:p>
        </p:txBody>
      </p:sp>
      <p:sp>
        <p:nvSpPr>
          <p:cNvPr id="3" name="Espace réservé du numéro de diapositive 2">
            <a:extLst>
              <a:ext uri="{FF2B5EF4-FFF2-40B4-BE49-F238E27FC236}">
                <a16:creationId xmlns:a16="http://schemas.microsoft.com/office/drawing/2014/main" id="{3921099D-7CC5-C496-F9C0-B69E89462A23}"/>
              </a:ext>
            </a:extLst>
          </p:cNvPr>
          <p:cNvSpPr>
            <a:spLocks noGrp="1"/>
          </p:cNvSpPr>
          <p:nvPr>
            <p:ph type="sldNum" sz="quarter" idx="4294967295"/>
            <p:custDataLst>
              <p:tags r:id="rId20"/>
            </p:custDataLst>
          </p:nvPr>
        </p:nvSpPr>
        <p:spPr>
          <a:xfrm>
            <a:off x="11610784" y="6485296"/>
            <a:ext cx="581216" cy="375623"/>
          </a:xfrm>
        </p:spPr>
        <p:txBody>
          <a:bodyPr/>
          <a:lstStyle/>
          <a:p>
            <a:fld id="{2D9CBF14-5B81-4356-A75E-44B6796CAA9D}" type="slidenum">
              <a:rPr lang="fr-CH" smtClean="0"/>
              <a:t>27</a:t>
            </a:fld>
            <a:endParaRPr lang="fr-CH"/>
          </a:p>
        </p:txBody>
      </p:sp>
      <p:pic>
        <p:nvPicPr>
          <p:cNvPr id="2" name="Image 1">
            <a:extLst>
              <a:ext uri="{FF2B5EF4-FFF2-40B4-BE49-F238E27FC236}">
                <a16:creationId xmlns:a16="http://schemas.microsoft.com/office/drawing/2014/main" id="{1184E45A-39FE-54F5-3107-5BCA81E9356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2190075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11610784" y="6502042"/>
            <a:ext cx="581216" cy="375623"/>
          </a:xfrm>
        </p:spPr>
        <p:txBody>
          <a:bodyPr/>
          <a:lstStyle/>
          <a:p>
            <a:fld id="{04A3A10D-7D5E-4932-A76F-CD1632FD3D96}" type="slidenum">
              <a:rPr lang="en-US" smtClean="0"/>
              <a:pPr/>
              <a:t>28</a:t>
            </a:fld>
            <a:endParaRPr lang="en-US"/>
          </a:p>
        </p:txBody>
      </p:sp>
      <p:sp>
        <p:nvSpPr>
          <p:cNvPr id="8" name="Titre 7"/>
          <p:cNvSpPr>
            <a:spLocks noGrp="1"/>
          </p:cNvSpPr>
          <p:nvPr>
            <p:ph type="title"/>
          </p:nvPr>
        </p:nvSpPr>
        <p:spPr>
          <a:xfrm>
            <a:off x="576000" y="252000"/>
            <a:ext cx="11616000" cy="1075761"/>
          </a:xfrm>
        </p:spPr>
        <p:txBody>
          <a:bodyPr>
            <a:noAutofit/>
          </a:bodyPr>
          <a:lstStyle/>
          <a:p>
            <a:r>
              <a:rPr lang="fr-CH" sz="2800" dirty="0">
                <a:solidFill>
                  <a:srgbClr val="164EAA"/>
                </a:solidFill>
              </a:rPr>
              <a:t>Quand collaborer? Avec qui?</a:t>
            </a:r>
            <a:br>
              <a:rPr lang="fr-CH" sz="2800" dirty="0">
                <a:solidFill>
                  <a:srgbClr val="164EAA"/>
                </a:solidFill>
              </a:rPr>
            </a:br>
            <a:r>
              <a:rPr lang="fr-CH" sz="2800" dirty="0">
                <a:solidFill>
                  <a:srgbClr val="164EAA"/>
                </a:solidFill>
              </a:rPr>
              <a:t>2018 ESC/ESH Guidelines for the management of </a:t>
            </a:r>
            <a:r>
              <a:rPr lang="fr-CH" sz="2800" dirty="0" err="1">
                <a:solidFill>
                  <a:srgbClr val="164EAA"/>
                </a:solidFill>
              </a:rPr>
              <a:t>arterial</a:t>
            </a:r>
            <a:r>
              <a:rPr lang="fr-CH" sz="2800" dirty="0">
                <a:solidFill>
                  <a:srgbClr val="164EAA"/>
                </a:solidFill>
              </a:rPr>
              <a:t> hypertension</a:t>
            </a:r>
          </a:p>
        </p:txBody>
      </p:sp>
      <p:sp>
        <p:nvSpPr>
          <p:cNvPr id="9" name="ZoneTexte 8"/>
          <p:cNvSpPr txBox="1"/>
          <p:nvPr/>
        </p:nvSpPr>
        <p:spPr>
          <a:xfrm>
            <a:off x="707955" y="5917267"/>
            <a:ext cx="8201708" cy="584775"/>
          </a:xfrm>
          <a:prstGeom prst="rect">
            <a:avLst/>
          </a:prstGeom>
          <a:noFill/>
        </p:spPr>
        <p:txBody>
          <a:bodyPr wrap="square" rtlCol="0">
            <a:spAutoFit/>
          </a:bodyPr>
          <a:lstStyle/>
          <a:p>
            <a:r>
              <a:rPr lang="fr-CH" sz="1600" dirty="0" err="1">
                <a:latin typeface="+mn-lt"/>
              </a:rPr>
              <a:t>European</a:t>
            </a:r>
            <a:r>
              <a:rPr lang="fr-CH" sz="1600" dirty="0">
                <a:latin typeface="+mn-lt"/>
              </a:rPr>
              <a:t> </a:t>
            </a:r>
            <a:r>
              <a:rPr lang="fr-CH" sz="1600" dirty="0" err="1">
                <a:latin typeface="+mn-lt"/>
              </a:rPr>
              <a:t>Heart</a:t>
            </a:r>
            <a:r>
              <a:rPr lang="fr-CH" sz="1600" dirty="0">
                <a:latin typeface="+mn-lt"/>
              </a:rPr>
              <a:t> Journal (2018) 39, 3021–3104</a:t>
            </a:r>
          </a:p>
          <a:p>
            <a:r>
              <a:rPr lang="fr-FR" sz="1600" dirty="0">
                <a:latin typeface="+mn-lt"/>
              </a:rPr>
              <a:t>Gonzalez, Pechère-</a:t>
            </a:r>
            <a:r>
              <a:rPr lang="fr-FR" sz="1600" dirty="0" err="1">
                <a:latin typeface="+mn-lt"/>
              </a:rPr>
              <a:t>Bertschi</a:t>
            </a:r>
            <a:r>
              <a:rPr lang="fr-FR" sz="1600" dirty="0">
                <a:latin typeface="+mn-lt"/>
              </a:rPr>
              <a:t>, Burnier, Schneider. </a:t>
            </a:r>
            <a:r>
              <a:rPr lang="fr-FR" sz="1600" dirty="0" err="1">
                <a:latin typeface="+mn-lt"/>
              </a:rPr>
              <a:t>Rev</a:t>
            </a:r>
            <a:r>
              <a:rPr lang="fr-FR" sz="1600" dirty="0">
                <a:latin typeface="+mn-lt"/>
              </a:rPr>
              <a:t> Med Suisse 2019 ; 15 : 1608-13</a:t>
            </a:r>
            <a:endParaRPr lang="en-US" sz="1600" dirty="0">
              <a:latin typeface="+mn-lt"/>
            </a:endParaRPr>
          </a:p>
        </p:txBody>
      </p:sp>
      <p:pic>
        <p:nvPicPr>
          <p:cNvPr id="2" name="Image 1"/>
          <p:cNvPicPr>
            <a:picLocks noChangeAspect="1"/>
          </p:cNvPicPr>
          <p:nvPr/>
        </p:nvPicPr>
        <p:blipFill>
          <a:blip r:embed="rId2"/>
          <a:stretch>
            <a:fillRect/>
          </a:stretch>
        </p:blipFill>
        <p:spPr>
          <a:xfrm>
            <a:off x="707955" y="1628523"/>
            <a:ext cx="11193437" cy="3600953"/>
          </a:xfrm>
          <a:prstGeom prst="rect">
            <a:avLst/>
          </a:prstGeom>
        </p:spPr>
      </p:pic>
      <p:sp>
        <p:nvSpPr>
          <p:cNvPr id="3" name="ZoneTexte 2"/>
          <p:cNvSpPr txBox="1"/>
          <p:nvPr/>
        </p:nvSpPr>
        <p:spPr>
          <a:xfrm>
            <a:off x="972670" y="4780976"/>
            <a:ext cx="6131858" cy="461665"/>
          </a:xfrm>
          <a:prstGeom prst="rect">
            <a:avLst/>
          </a:prstGeom>
          <a:noFill/>
          <a:ln w="57150">
            <a:solidFill>
              <a:srgbClr val="C00000"/>
            </a:solidFill>
          </a:ln>
        </p:spPr>
        <p:txBody>
          <a:bodyPr wrap="square" rtlCol="0">
            <a:spAutoFit/>
          </a:bodyPr>
          <a:lstStyle/>
          <a:p>
            <a:endParaRPr lang="fr-CH" dirty="0"/>
          </a:p>
        </p:txBody>
      </p:sp>
      <p:pic>
        <p:nvPicPr>
          <p:cNvPr id="5" name="Image 4">
            <a:extLst>
              <a:ext uri="{FF2B5EF4-FFF2-40B4-BE49-F238E27FC236}">
                <a16:creationId xmlns:a16="http://schemas.microsoft.com/office/drawing/2014/main" id="{C4F792CD-498A-6498-69AE-B97FEAFEC6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789633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AECC3FC-3BDE-3345-E88A-740F5BAA1ABA}"/>
              </a:ext>
            </a:extLst>
          </p:cNvPr>
          <p:cNvSpPr>
            <a:spLocks noGrp="1"/>
          </p:cNvSpPr>
          <p:nvPr>
            <p:ph type="sldNum" sz="quarter" idx="4294967295"/>
          </p:nvPr>
        </p:nvSpPr>
        <p:spPr>
          <a:xfrm>
            <a:off x="11610784" y="6482377"/>
            <a:ext cx="581216" cy="375623"/>
          </a:xfrm>
        </p:spPr>
        <p:txBody>
          <a:bodyPr/>
          <a:lstStyle/>
          <a:p>
            <a:fld id="{151E75B2-1F5F-104D-81CC-0E99E60AEADE}" type="slidenum">
              <a:rPr lang="fr-FR" smtClean="0"/>
              <a:t>29</a:t>
            </a:fld>
            <a:endParaRPr lang="fr-FR"/>
          </a:p>
        </p:txBody>
      </p:sp>
      <p:sp>
        <p:nvSpPr>
          <p:cNvPr id="4" name="Titre 3">
            <a:extLst>
              <a:ext uri="{FF2B5EF4-FFF2-40B4-BE49-F238E27FC236}">
                <a16:creationId xmlns:a16="http://schemas.microsoft.com/office/drawing/2014/main" id="{FEE9078A-0ED6-E4E5-FDC8-22C3BED15513}"/>
              </a:ext>
            </a:extLst>
          </p:cNvPr>
          <p:cNvSpPr>
            <a:spLocks noGrp="1"/>
          </p:cNvSpPr>
          <p:nvPr>
            <p:ph type="title"/>
          </p:nvPr>
        </p:nvSpPr>
        <p:spPr>
          <a:xfrm>
            <a:off x="177448" y="201843"/>
            <a:ext cx="12698227" cy="1184465"/>
          </a:xfrm>
        </p:spPr>
        <p:txBody>
          <a:bodyPr>
            <a:noAutofit/>
          </a:bodyPr>
          <a:lstStyle/>
          <a:p>
            <a:r>
              <a:rPr lang="fr-CH" sz="3200" i="0" dirty="0">
                <a:solidFill>
                  <a:srgbClr val="164EAA"/>
                </a:solidFill>
                <a:effectLst/>
              </a:rPr>
              <a:t>Team-</a:t>
            </a:r>
            <a:r>
              <a:rPr lang="fr-CH" sz="3200" i="0" dirty="0" err="1">
                <a:solidFill>
                  <a:srgbClr val="164EAA"/>
                </a:solidFill>
                <a:effectLst/>
              </a:rPr>
              <a:t>based</a:t>
            </a:r>
            <a:r>
              <a:rPr lang="fr-CH" sz="3200" i="0" dirty="0">
                <a:solidFill>
                  <a:srgbClr val="164EAA"/>
                </a:solidFill>
                <a:effectLst/>
              </a:rPr>
              <a:t> care : a </a:t>
            </a:r>
            <a:r>
              <a:rPr lang="fr-CH" sz="3200" i="0" dirty="0" err="1">
                <a:solidFill>
                  <a:srgbClr val="164EAA"/>
                </a:solidFill>
                <a:effectLst/>
              </a:rPr>
              <a:t>cost</a:t>
            </a:r>
            <a:r>
              <a:rPr lang="fr-CH" sz="3200" i="0" dirty="0">
                <a:solidFill>
                  <a:srgbClr val="164EAA"/>
                </a:solidFill>
                <a:effectLst/>
              </a:rPr>
              <a:t>-effective </a:t>
            </a:r>
            <a:r>
              <a:rPr lang="fr-CH" sz="3200" i="0" dirty="0" err="1">
                <a:solidFill>
                  <a:srgbClr val="164EAA"/>
                </a:solidFill>
                <a:effectLst/>
              </a:rPr>
              <a:t>way</a:t>
            </a:r>
            <a:r>
              <a:rPr lang="fr-CH" sz="3200" i="0" dirty="0">
                <a:solidFill>
                  <a:srgbClr val="164EAA"/>
                </a:solidFill>
                <a:effectLst/>
              </a:rPr>
              <a:t> to control </a:t>
            </a:r>
            <a:r>
              <a:rPr lang="fr-CH" sz="3200" i="0" dirty="0" err="1">
                <a:solidFill>
                  <a:srgbClr val="164EAA"/>
                </a:solidFill>
                <a:effectLst/>
              </a:rPr>
              <a:t>blood</a:t>
            </a:r>
            <a:r>
              <a:rPr lang="fr-CH" sz="3200" i="0" dirty="0">
                <a:solidFill>
                  <a:srgbClr val="164EAA"/>
                </a:solidFill>
                <a:effectLst/>
              </a:rPr>
              <a:t> pressure</a:t>
            </a:r>
            <a:endParaRPr lang="fr-CH" sz="3200" dirty="0">
              <a:solidFill>
                <a:srgbClr val="164EAA"/>
              </a:solidFill>
            </a:endParaRPr>
          </a:p>
        </p:txBody>
      </p:sp>
      <p:pic>
        <p:nvPicPr>
          <p:cNvPr id="8" name="Image 7" descr="Une image contenant texte, capture d’écran, Police&#10;&#10;Description générée automatiquement">
            <a:extLst>
              <a:ext uri="{FF2B5EF4-FFF2-40B4-BE49-F238E27FC236}">
                <a16:creationId xmlns:a16="http://schemas.microsoft.com/office/drawing/2014/main" id="{FF60CFDD-CADA-51F0-898F-51BD4B00FB37}"/>
              </a:ext>
            </a:extLst>
          </p:cNvPr>
          <p:cNvPicPr>
            <a:picLocks noChangeAspect="1"/>
          </p:cNvPicPr>
          <p:nvPr/>
        </p:nvPicPr>
        <p:blipFill>
          <a:blip r:embed="rId3"/>
          <a:stretch>
            <a:fillRect/>
          </a:stretch>
        </p:blipFill>
        <p:spPr>
          <a:xfrm>
            <a:off x="2485756" y="1508559"/>
            <a:ext cx="7557412" cy="4394634"/>
          </a:xfrm>
          <a:prstGeom prst="rect">
            <a:avLst/>
          </a:prstGeom>
        </p:spPr>
      </p:pic>
      <p:pic>
        <p:nvPicPr>
          <p:cNvPr id="2" name="Image 1">
            <a:extLst>
              <a:ext uri="{FF2B5EF4-FFF2-40B4-BE49-F238E27FC236}">
                <a16:creationId xmlns:a16="http://schemas.microsoft.com/office/drawing/2014/main" id="{443572D6-BB96-429D-886A-598198286441}"/>
              </a:ext>
            </a:extLst>
          </p:cNvPr>
          <p:cNvPicPr>
            <a:picLocks noChangeAspect="1"/>
          </p:cNvPicPr>
          <p:nvPr/>
        </p:nvPicPr>
        <p:blipFill>
          <a:blip r:embed="rId4"/>
          <a:stretch>
            <a:fillRect/>
          </a:stretch>
        </p:blipFill>
        <p:spPr>
          <a:xfrm>
            <a:off x="907329" y="1386308"/>
            <a:ext cx="10377342" cy="4676484"/>
          </a:xfrm>
          <a:prstGeom prst="rect">
            <a:avLst/>
          </a:prstGeom>
        </p:spPr>
      </p:pic>
      <p:pic>
        <p:nvPicPr>
          <p:cNvPr id="5" name="Image 4">
            <a:extLst>
              <a:ext uri="{FF2B5EF4-FFF2-40B4-BE49-F238E27FC236}">
                <a16:creationId xmlns:a16="http://schemas.microsoft.com/office/drawing/2014/main" id="{E5B55386-8478-E50C-DFA8-245D8F8CF7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266816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352" y="188640"/>
            <a:ext cx="11593288" cy="1143000"/>
          </a:xfrm>
        </p:spPr>
        <p:txBody>
          <a:bodyPr>
            <a:noAutofit/>
          </a:bodyPr>
          <a:lstStyle/>
          <a:p>
            <a:r>
              <a:rPr lang="en-GB" sz="2800" dirty="0" err="1">
                <a:solidFill>
                  <a:srgbClr val="0070C0"/>
                </a:solidFill>
              </a:rPr>
              <a:t>Quelle</a:t>
            </a:r>
            <a:r>
              <a:rPr lang="en-GB" sz="2800" dirty="0">
                <a:solidFill>
                  <a:srgbClr val="0070C0"/>
                </a:solidFill>
              </a:rPr>
              <a:t> </a:t>
            </a:r>
            <a:r>
              <a:rPr lang="en-GB" sz="2800" dirty="0" err="1">
                <a:solidFill>
                  <a:srgbClr val="0070C0"/>
                </a:solidFill>
              </a:rPr>
              <a:t>est</a:t>
            </a:r>
            <a:r>
              <a:rPr lang="en-GB" sz="2800" dirty="0">
                <a:solidFill>
                  <a:srgbClr val="0070C0"/>
                </a:solidFill>
              </a:rPr>
              <a:t> la prevalence de la non-adhesion aux </a:t>
            </a:r>
            <a:r>
              <a:rPr lang="en-GB" sz="2800" dirty="0" err="1">
                <a:solidFill>
                  <a:srgbClr val="0070C0"/>
                </a:solidFill>
              </a:rPr>
              <a:t>statines</a:t>
            </a:r>
            <a:r>
              <a:rPr lang="en-GB" sz="2800" dirty="0">
                <a:solidFill>
                  <a:srgbClr val="0070C0"/>
                </a:solidFill>
              </a:rPr>
              <a:t>?</a:t>
            </a:r>
          </a:p>
        </p:txBody>
      </p:sp>
      <p:sp>
        <p:nvSpPr>
          <p:cNvPr id="7" name="Rectangle 6"/>
          <p:cNvSpPr/>
          <p:nvPr/>
        </p:nvSpPr>
        <p:spPr>
          <a:xfrm>
            <a:off x="149767" y="6258634"/>
            <a:ext cx="5907386"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Franklin et al. </a:t>
            </a:r>
            <a:r>
              <a:rPr lang="en-US" sz="1200" dirty="0" err="1">
                <a:latin typeface="Arial" panose="020B0604020202020204" pitchFamily="34" charset="0"/>
                <a:cs typeface="Arial" panose="020B0604020202020204" pitchFamily="34" charset="0"/>
              </a:rPr>
              <a:t>Pharmacoepidemiology</a:t>
            </a:r>
            <a:r>
              <a:rPr lang="en-US" sz="1200" dirty="0">
                <a:latin typeface="Arial" panose="020B0604020202020204" pitchFamily="34" charset="0"/>
                <a:cs typeface="Arial" panose="020B0604020202020204" pitchFamily="34" charset="0"/>
              </a:rPr>
              <a:t> and drug safety 2015; </a:t>
            </a:r>
            <a:r>
              <a:rPr lang="fr-CH" sz="1200" dirty="0">
                <a:latin typeface="Arial" panose="020B0604020202020204" pitchFamily="34" charset="0"/>
                <a:cs typeface="Arial" panose="020B0604020202020204" pitchFamily="34" charset="0"/>
              </a:rPr>
              <a:t>DOI: 10.1002/pds.3787</a:t>
            </a:r>
            <a:endParaRPr lang="en-GB" sz="1200" dirty="0">
              <a:latin typeface="Arial" panose="020B0604020202020204" pitchFamily="34" charset="0"/>
              <a:cs typeface="Arial" panose="020B0604020202020204" pitchFamily="34" charset="0"/>
            </a:endParaRPr>
          </a:p>
        </p:txBody>
      </p:sp>
      <p:sp>
        <p:nvSpPr>
          <p:cNvPr id="10" name="ZoneTexte 9"/>
          <p:cNvSpPr txBox="1"/>
          <p:nvPr/>
        </p:nvSpPr>
        <p:spPr>
          <a:xfrm>
            <a:off x="7464152" y="3779748"/>
            <a:ext cx="3600400" cy="400110"/>
          </a:xfrm>
          <a:prstGeom prst="rect">
            <a:avLst/>
          </a:prstGeom>
          <a:noFill/>
        </p:spPr>
        <p:txBody>
          <a:bodyPr wrap="square" rtlCol="0">
            <a:spAutoFit/>
          </a:bodyPr>
          <a:lstStyle/>
          <a:p>
            <a:r>
              <a:rPr lang="en-GB" sz="2000" dirty="0">
                <a:solidFill>
                  <a:srgbClr val="7030A0"/>
                </a:solidFill>
                <a:latin typeface="Arial" panose="020B0604020202020204" pitchFamily="34" charset="0"/>
                <a:cs typeface="Arial" panose="020B0604020202020204" pitchFamily="34" charset="0"/>
              </a:rPr>
              <a:t>Non-</a:t>
            </a:r>
            <a:r>
              <a:rPr lang="en-GB" sz="2000" dirty="0" err="1">
                <a:solidFill>
                  <a:srgbClr val="7030A0"/>
                </a:solidFill>
                <a:latin typeface="Arial" panose="020B0604020202020204" pitchFamily="34" charset="0"/>
                <a:cs typeface="Arial" panose="020B0604020202020204" pitchFamily="34" charset="0"/>
              </a:rPr>
              <a:t>persistance</a:t>
            </a:r>
            <a:r>
              <a:rPr lang="en-GB" sz="2000" dirty="0">
                <a:solidFill>
                  <a:srgbClr val="7030A0"/>
                </a:solidFill>
                <a:latin typeface="Arial" panose="020B0604020202020204" pitchFamily="34" charset="0"/>
                <a:cs typeface="Arial" panose="020B0604020202020204" pitchFamily="34" charset="0"/>
              </a:rPr>
              <a:t> </a:t>
            </a:r>
            <a:r>
              <a:rPr lang="en-GB" sz="2000" dirty="0" err="1">
                <a:solidFill>
                  <a:srgbClr val="7030A0"/>
                </a:solidFill>
                <a:latin typeface="Arial" panose="020B0604020202020204" pitchFamily="34" charset="0"/>
                <a:cs typeface="Arial" panose="020B0604020202020204" pitchFamily="34" charset="0"/>
              </a:rPr>
              <a:t>immédiate</a:t>
            </a:r>
            <a:endParaRPr lang="en-GB" sz="2000" dirty="0">
              <a:solidFill>
                <a:srgbClr val="7030A0"/>
              </a:solidFill>
              <a:latin typeface="Arial" panose="020B0604020202020204" pitchFamily="34" charset="0"/>
              <a:cs typeface="Arial" panose="020B0604020202020204" pitchFamily="34" charset="0"/>
            </a:endParaRPr>
          </a:p>
        </p:txBody>
      </p:sp>
      <p:pic>
        <p:nvPicPr>
          <p:cNvPr id="176130" name="Picture 2"/>
          <p:cNvPicPr>
            <a:picLocks noChangeAspect="1" noChangeArrowheads="1"/>
          </p:cNvPicPr>
          <p:nvPr/>
        </p:nvPicPr>
        <p:blipFill>
          <a:blip r:embed="rId3" cstate="print"/>
          <a:srcRect/>
          <a:stretch>
            <a:fillRect/>
          </a:stretch>
        </p:blipFill>
        <p:spPr bwMode="auto">
          <a:xfrm>
            <a:off x="2423592" y="1556792"/>
            <a:ext cx="4886325" cy="2971800"/>
          </a:xfrm>
          <a:prstGeom prst="rect">
            <a:avLst/>
          </a:prstGeom>
          <a:noFill/>
          <a:ln w="9525">
            <a:noFill/>
            <a:miter lim="800000"/>
            <a:headEnd/>
            <a:tailEnd/>
          </a:ln>
          <a:effectLst/>
        </p:spPr>
      </p:pic>
      <p:sp>
        <p:nvSpPr>
          <p:cNvPr id="9" name="ZoneTexte 8"/>
          <p:cNvSpPr txBox="1"/>
          <p:nvPr/>
        </p:nvSpPr>
        <p:spPr>
          <a:xfrm>
            <a:off x="7464152" y="1772816"/>
            <a:ext cx="3096344" cy="400110"/>
          </a:xfrm>
          <a:prstGeom prst="rect">
            <a:avLst/>
          </a:prstGeom>
          <a:noFill/>
        </p:spPr>
        <p:txBody>
          <a:bodyPr wrap="square" rtlCol="0">
            <a:spAutoFit/>
          </a:bodyPr>
          <a:lstStyle/>
          <a:p>
            <a:r>
              <a:rPr lang="en-GB" sz="2000" dirty="0" err="1">
                <a:latin typeface="Arial" panose="020B0604020202020204" pitchFamily="34" charset="0"/>
                <a:cs typeface="Arial" panose="020B0604020202020204" pitchFamily="34" charset="0"/>
              </a:rPr>
              <a:t>Adhésion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parfaite</a:t>
            </a:r>
            <a:endParaRPr lang="en-GB" sz="2000" dirty="0">
              <a:latin typeface="Arial" panose="020B0604020202020204" pitchFamily="34" charset="0"/>
              <a:cs typeface="Arial" panose="020B0604020202020204" pitchFamily="34" charset="0"/>
            </a:endParaRPr>
          </a:p>
        </p:txBody>
      </p:sp>
      <p:sp>
        <p:nvSpPr>
          <p:cNvPr id="11" name="ZoneTexte 10"/>
          <p:cNvSpPr txBox="1"/>
          <p:nvPr/>
        </p:nvSpPr>
        <p:spPr>
          <a:xfrm>
            <a:off x="7464152" y="2276872"/>
            <a:ext cx="3287688" cy="400110"/>
          </a:xfrm>
          <a:prstGeom prst="rect">
            <a:avLst/>
          </a:prstGeom>
          <a:noFill/>
        </p:spPr>
        <p:txBody>
          <a:bodyPr wrap="square" rtlCol="0">
            <a:spAutoFit/>
          </a:bodyPr>
          <a:lstStyle/>
          <a:p>
            <a:r>
              <a:rPr lang="en-GB" sz="2000" dirty="0" err="1">
                <a:solidFill>
                  <a:srgbClr val="C00000"/>
                </a:solidFill>
                <a:latin typeface="Arial" panose="020B0604020202020204" pitchFamily="34" charset="0"/>
                <a:cs typeface="Arial" panose="020B0604020202020204" pitchFamily="34" charset="0"/>
              </a:rPr>
              <a:t>Implémentation</a:t>
            </a:r>
            <a:r>
              <a:rPr lang="en-GB" sz="2000" dirty="0">
                <a:solidFill>
                  <a:srgbClr val="C00000"/>
                </a:solidFill>
                <a:latin typeface="Arial" panose="020B0604020202020204" pitchFamily="34" charset="0"/>
                <a:cs typeface="Arial" panose="020B0604020202020204" pitchFamily="34" charset="0"/>
              </a:rPr>
              <a:t> </a:t>
            </a:r>
            <a:r>
              <a:rPr lang="en-GB" sz="2000" dirty="0" err="1">
                <a:solidFill>
                  <a:srgbClr val="00B050"/>
                </a:solidFill>
                <a:latin typeface="Arial" panose="020B0604020202020204" pitchFamily="34" charset="0"/>
                <a:cs typeface="Arial" panose="020B0604020202020204" pitchFamily="34" charset="0"/>
              </a:rPr>
              <a:t>partielle</a:t>
            </a:r>
            <a:endParaRPr lang="en-GB" sz="2000" dirty="0">
              <a:solidFill>
                <a:srgbClr val="00B050"/>
              </a:solidFill>
              <a:latin typeface="Arial" panose="020B0604020202020204" pitchFamily="34" charset="0"/>
              <a:cs typeface="Arial" panose="020B0604020202020204" pitchFamily="34" charset="0"/>
            </a:endParaRPr>
          </a:p>
        </p:txBody>
      </p:sp>
      <p:sp>
        <p:nvSpPr>
          <p:cNvPr id="13" name="ZoneTexte 12"/>
          <p:cNvSpPr txBox="1"/>
          <p:nvPr/>
        </p:nvSpPr>
        <p:spPr>
          <a:xfrm>
            <a:off x="7464152" y="2924944"/>
            <a:ext cx="2880320" cy="400110"/>
          </a:xfrm>
          <a:prstGeom prst="rect">
            <a:avLst/>
          </a:prstGeom>
          <a:noFill/>
        </p:spPr>
        <p:txBody>
          <a:bodyPr wrap="square" rtlCol="0">
            <a:spAutoFit/>
          </a:bodyPr>
          <a:lstStyle/>
          <a:p>
            <a:r>
              <a:rPr lang="en-GB" sz="2000" dirty="0" err="1">
                <a:solidFill>
                  <a:srgbClr val="0070C0"/>
                </a:solidFill>
                <a:latin typeface="Arial" panose="020B0604020202020204" pitchFamily="34" charset="0"/>
                <a:cs typeface="Arial" panose="020B0604020202020204" pitchFamily="34" charset="0"/>
              </a:rPr>
              <a:t>Implémentation</a:t>
            </a:r>
            <a:r>
              <a:rPr lang="en-GB" sz="2000" dirty="0">
                <a:solidFill>
                  <a:srgbClr val="0070C0"/>
                </a:solidFill>
                <a:latin typeface="Arial" panose="020B0604020202020204" pitchFamily="34" charset="0"/>
                <a:cs typeface="Arial" panose="020B0604020202020204" pitchFamily="34" charset="0"/>
              </a:rPr>
              <a:t> </a:t>
            </a:r>
            <a:r>
              <a:rPr lang="en-GB" sz="2000" dirty="0" err="1">
                <a:solidFill>
                  <a:srgbClr val="0070C0"/>
                </a:solidFill>
                <a:latin typeface="Arial" panose="020B0604020202020204" pitchFamily="34" charset="0"/>
                <a:cs typeface="Arial" panose="020B0604020202020204" pitchFamily="34" charset="0"/>
              </a:rPr>
              <a:t>basse</a:t>
            </a:r>
            <a:endParaRPr lang="en-GB" sz="2000" dirty="0">
              <a:solidFill>
                <a:srgbClr val="0070C0"/>
              </a:solidFill>
              <a:latin typeface="Arial" panose="020B0604020202020204" pitchFamily="34" charset="0"/>
              <a:cs typeface="Arial" panose="020B0604020202020204" pitchFamily="34" charset="0"/>
            </a:endParaRPr>
          </a:p>
        </p:txBody>
      </p:sp>
      <p:sp>
        <p:nvSpPr>
          <p:cNvPr id="14" name="ZoneTexte 13"/>
          <p:cNvSpPr txBox="1"/>
          <p:nvPr/>
        </p:nvSpPr>
        <p:spPr>
          <a:xfrm>
            <a:off x="7464152" y="3347700"/>
            <a:ext cx="3287688" cy="400110"/>
          </a:xfrm>
          <a:prstGeom prst="rect">
            <a:avLst/>
          </a:prstGeom>
          <a:noFill/>
        </p:spPr>
        <p:txBody>
          <a:bodyPr wrap="square" rtlCol="0">
            <a:spAutoFit/>
          </a:bodyPr>
          <a:lstStyle/>
          <a:p>
            <a:r>
              <a:rPr lang="en-GB" sz="2000" dirty="0">
                <a:solidFill>
                  <a:srgbClr val="00B0F0"/>
                </a:solidFill>
                <a:latin typeface="Arial" panose="020B0604020202020204" pitchFamily="34" charset="0"/>
                <a:cs typeface="Arial" panose="020B0604020202020204" pitchFamily="34" charset="0"/>
              </a:rPr>
              <a:t>Non-</a:t>
            </a:r>
            <a:r>
              <a:rPr lang="en-GB" sz="2000" dirty="0" err="1">
                <a:solidFill>
                  <a:srgbClr val="00B0F0"/>
                </a:solidFill>
                <a:latin typeface="Arial" panose="020B0604020202020204" pitchFamily="34" charset="0"/>
                <a:cs typeface="Arial" panose="020B0604020202020204" pitchFamily="34" charset="0"/>
              </a:rPr>
              <a:t>persistance</a:t>
            </a:r>
            <a:r>
              <a:rPr lang="en-GB" sz="2000" dirty="0">
                <a:solidFill>
                  <a:srgbClr val="00B0F0"/>
                </a:solidFill>
                <a:latin typeface="Arial" panose="020B0604020202020204" pitchFamily="34" charset="0"/>
                <a:cs typeface="Arial" panose="020B0604020202020204" pitchFamily="34" charset="0"/>
              </a:rPr>
              <a:t> </a:t>
            </a:r>
            <a:r>
              <a:rPr lang="en-GB" sz="2000" dirty="0" err="1">
                <a:solidFill>
                  <a:srgbClr val="00B0F0"/>
                </a:solidFill>
                <a:latin typeface="Arial" panose="020B0604020202020204" pitchFamily="34" charset="0"/>
                <a:cs typeface="Arial" panose="020B0604020202020204" pitchFamily="34" charset="0"/>
              </a:rPr>
              <a:t>rapide</a:t>
            </a:r>
            <a:endParaRPr lang="en-GB" sz="2000" dirty="0">
              <a:solidFill>
                <a:srgbClr val="00B0F0"/>
              </a:solidFill>
              <a:latin typeface="Arial" panose="020B0604020202020204" pitchFamily="34" charset="0"/>
              <a:cs typeface="Arial" panose="020B0604020202020204" pitchFamily="34" charset="0"/>
            </a:endParaRPr>
          </a:p>
        </p:txBody>
      </p:sp>
      <p:sp>
        <p:nvSpPr>
          <p:cNvPr id="16" name="ZoneTexte 15"/>
          <p:cNvSpPr txBox="1"/>
          <p:nvPr/>
        </p:nvSpPr>
        <p:spPr>
          <a:xfrm>
            <a:off x="64703" y="4953942"/>
            <a:ext cx="11377264" cy="923330"/>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Base de </a:t>
            </a:r>
            <a:r>
              <a:rPr lang="en-GB" sz="1800" dirty="0" err="1">
                <a:latin typeface="Arial" panose="020B0604020202020204" pitchFamily="34" charset="0"/>
                <a:cs typeface="Arial" panose="020B0604020202020204" pitchFamily="34" charset="0"/>
              </a:rPr>
              <a:t>données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nationale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d’assurance</a:t>
            </a:r>
            <a:r>
              <a:rPr lang="en-GB" sz="1800" dirty="0">
                <a:latin typeface="Arial" panose="020B0604020202020204" pitchFamily="34" charset="0"/>
                <a:cs typeface="Arial" panose="020B0604020202020204" pitchFamily="34" charset="0"/>
              </a:rPr>
              <a:t> aux USA, 2007-2010</a:t>
            </a:r>
          </a:p>
          <a:p>
            <a:r>
              <a:rPr lang="en-GB" sz="1800" dirty="0">
                <a:latin typeface="Arial" panose="020B0604020202020204" pitchFamily="34" charset="0"/>
                <a:cs typeface="Arial" panose="020B0604020202020204" pitchFamily="34" charset="0"/>
              </a:rPr>
              <a:t>N= 519’842 patients </a:t>
            </a:r>
            <a:r>
              <a:rPr lang="en-GB" sz="1800" dirty="0" err="1">
                <a:latin typeface="Arial" panose="020B0604020202020204" pitchFamily="34" charset="0"/>
                <a:cs typeface="Arial" panose="020B0604020202020204" pitchFamily="34" charset="0"/>
              </a:rPr>
              <a:t>initiant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une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statine</a:t>
            </a:r>
            <a:endParaRPr lang="en-GB" sz="1800" dirty="0">
              <a:latin typeface="Arial" panose="020B0604020202020204" pitchFamily="34" charset="0"/>
              <a:cs typeface="Arial" panose="020B0604020202020204" pitchFamily="34" charset="0"/>
            </a:endParaRPr>
          </a:p>
          <a:p>
            <a:r>
              <a:rPr lang="en-GB" sz="1800" b="1" dirty="0" err="1">
                <a:latin typeface="Arial" panose="020B0604020202020204" pitchFamily="34" charset="0"/>
                <a:cs typeface="Arial" panose="020B0604020202020204" pitchFamily="34" charset="0"/>
              </a:rPr>
              <a:t>Une</a:t>
            </a:r>
            <a:r>
              <a:rPr lang="en-GB" sz="1800" b="1" dirty="0">
                <a:latin typeface="Arial" panose="020B0604020202020204" pitchFamily="34" charset="0"/>
                <a:cs typeface="Arial" panose="020B0604020202020204" pitchFamily="34" charset="0"/>
              </a:rPr>
              <a:t> utilisation </a:t>
            </a:r>
            <a:r>
              <a:rPr lang="en-GB" sz="1800" b="1" dirty="0" err="1">
                <a:latin typeface="Arial" panose="020B0604020202020204" pitchFamily="34" charset="0"/>
                <a:cs typeface="Arial" panose="020B0604020202020204" pitchFamily="34" charset="0"/>
              </a:rPr>
              <a:t>consistante</a:t>
            </a:r>
            <a:r>
              <a:rPr lang="en-GB" sz="1800" b="1" dirty="0">
                <a:latin typeface="Arial" panose="020B0604020202020204" pitchFamily="34" charset="0"/>
                <a:cs typeface="Arial" panose="020B0604020202020204" pitchFamily="34" charset="0"/>
              </a:rPr>
              <a:t> de </a:t>
            </a:r>
            <a:r>
              <a:rPr lang="en-GB" sz="1800" b="1" dirty="0" err="1">
                <a:latin typeface="Arial" panose="020B0604020202020204" pitchFamily="34" charset="0"/>
                <a:cs typeface="Arial" panose="020B0604020202020204" pitchFamily="34" charset="0"/>
              </a:rPr>
              <a:t>statine</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était</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associée</a:t>
            </a:r>
            <a:r>
              <a:rPr lang="en-GB" sz="1800" b="1" dirty="0">
                <a:latin typeface="Arial" panose="020B0604020202020204" pitchFamily="34" charset="0"/>
                <a:cs typeface="Arial" panose="020B0604020202020204" pitchFamily="34" charset="0"/>
              </a:rPr>
              <a:t> à un </a:t>
            </a:r>
            <a:r>
              <a:rPr lang="en-GB" sz="1800" b="1" dirty="0" err="1">
                <a:latin typeface="Arial" panose="020B0604020202020204" pitchFamily="34" charset="0"/>
                <a:cs typeface="Arial" panose="020B0604020202020204" pitchFamily="34" charset="0"/>
              </a:rPr>
              <a:t>risque</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diminué</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d’accidents</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cardiovasculaires</a:t>
            </a:r>
            <a:endParaRPr lang="en-GB" sz="1800" b="1" dirty="0">
              <a:latin typeface="Arial" panose="020B0604020202020204" pitchFamily="34" charset="0"/>
              <a:cs typeface="Arial" panose="020B0604020202020204" pitchFamily="34" charset="0"/>
            </a:endParaRPr>
          </a:p>
        </p:txBody>
      </p:sp>
      <p:sp>
        <p:nvSpPr>
          <p:cNvPr id="3" name="Accolade fermante 2"/>
          <p:cNvSpPr/>
          <p:nvPr/>
        </p:nvSpPr>
        <p:spPr>
          <a:xfrm>
            <a:off x="7237909" y="2204864"/>
            <a:ext cx="154235"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extLst>
      <p:ext uri="{BB962C8B-B14F-4D97-AF65-F5344CB8AC3E}">
        <p14:creationId xmlns:p14="http://schemas.microsoft.com/office/powerpoint/2010/main" val="205311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11610784" y="6485296"/>
            <a:ext cx="581216" cy="375623"/>
          </a:xfrm>
        </p:spPr>
        <p:txBody>
          <a:bodyPr/>
          <a:lstStyle/>
          <a:p>
            <a:fld id="{E38066B1-5D95-A84B-B76E-9182D90F246B}" type="slidenum">
              <a:rPr lang="fr-CH" smtClean="0"/>
              <a:pPr/>
              <a:t>30</a:t>
            </a:fld>
            <a:endParaRPr lang="fr-CH" dirty="0"/>
          </a:p>
        </p:txBody>
      </p:sp>
      <p:pic>
        <p:nvPicPr>
          <p:cNvPr id="1026" name="Picture 2"/>
          <p:cNvPicPr>
            <a:picLocks noChangeAspect="1" noChangeArrowheads="1"/>
          </p:cNvPicPr>
          <p:nvPr/>
        </p:nvPicPr>
        <p:blipFill>
          <a:blip r:embed="rId3" cstate="print"/>
          <a:srcRect/>
          <a:stretch>
            <a:fillRect/>
          </a:stretch>
        </p:blipFill>
        <p:spPr bwMode="auto">
          <a:xfrm>
            <a:off x="1042716" y="1217072"/>
            <a:ext cx="9539825" cy="4817968"/>
          </a:xfrm>
          <a:prstGeom prst="rect">
            <a:avLst/>
          </a:prstGeom>
          <a:noFill/>
          <a:ln w="9525">
            <a:noFill/>
            <a:miter lim="800000"/>
            <a:headEnd/>
            <a:tailEnd/>
          </a:ln>
          <a:effectLst/>
        </p:spPr>
      </p:pic>
      <p:sp>
        <p:nvSpPr>
          <p:cNvPr id="6" name="ZoneTexte 5"/>
          <p:cNvSpPr txBox="1"/>
          <p:nvPr/>
        </p:nvSpPr>
        <p:spPr>
          <a:xfrm>
            <a:off x="689055" y="6316019"/>
            <a:ext cx="8748251" cy="338554"/>
          </a:xfrm>
          <a:prstGeom prst="rect">
            <a:avLst/>
          </a:prstGeom>
          <a:noFill/>
        </p:spPr>
        <p:txBody>
          <a:bodyPr wrap="square" rtlCol="0">
            <a:spAutoFit/>
          </a:bodyPr>
          <a:lstStyle/>
          <a:p>
            <a:r>
              <a:rPr lang="fr-FR" sz="1600" dirty="0">
                <a:latin typeface="+mn-lt"/>
              </a:rPr>
              <a:t>Burnier, Schneider, </a:t>
            </a:r>
            <a:r>
              <a:rPr lang="fr-FR" sz="1600" dirty="0" err="1">
                <a:latin typeface="+mn-lt"/>
              </a:rPr>
              <a:t>Chiolero</a:t>
            </a:r>
            <a:r>
              <a:rPr lang="fr-FR" sz="1600" dirty="0">
                <a:latin typeface="+mn-lt"/>
              </a:rPr>
              <a:t>, </a:t>
            </a:r>
            <a:r>
              <a:rPr lang="fr-FR" sz="1600" dirty="0" err="1">
                <a:latin typeface="+mn-lt"/>
              </a:rPr>
              <a:t>Fallab</a:t>
            </a:r>
            <a:r>
              <a:rPr lang="fr-FR" sz="1600" dirty="0">
                <a:latin typeface="+mn-lt"/>
              </a:rPr>
              <a:t>, Brunner. J </a:t>
            </a:r>
            <a:r>
              <a:rPr lang="fr-FR" sz="1600" dirty="0" err="1">
                <a:latin typeface="+mn-lt"/>
              </a:rPr>
              <a:t>Hypertens</a:t>
            </a:r>
            <a:r>
              <a:rPr lang="fr-FR" sz="1600" dirty="0">
                <a:latin typeface="+mn-lt"/>
              </a:rPr>
              <a:t> 2001; 19(2): 335-41</a:t>
            </a:r>
          </a:p>
        </p:txBody>
      </p:sp>
      <p:sp>
        <p:nvSpPr>
          <p:cNvPr id="2" name="Titre 1"/>
          <p:cNvSpPr>
            <a:spLocks noGrp="1"/>
          </p:cNvSpPr>
          <p:nvPr>
            <p:ph type="title"/>
          </p:nvPr>
        </p:nvSpPr>
        <p:spPr>
          <a:xfrm>
            <a:off x="576000" y="0"/>
            <a:ext cx="11499219" cy="1143000"/>
          </a:xfrm>
        </p:spPr>
        <p:txBody>
          <a:bodyPr>
            <a:normAutofit/>
          </a:bodyPr>
          <a:lstStyle/>
          <a:p>
            <a:r>
              <a:rPr lang="fr-FR" sz="2800" dirty="0">
                <a:solidFill>
                  <a:srgbClr val="C00000"/>
                </a:solidFill>
              </a:rPr>
              <a:t>Effet de la consultation d’adhésion</a:t>
            </a:r>
            <a:br>
              <a:rPr lang="fr-FR" sz="2800" dirty="0">
                <a:solidFill>
                  <a:srgbClr val="0070C0"/>
                </a:solidFill>
              </a:rPr>
            </a:br>
            <a:r>
              <a:rPr lang="fr-FR" sz="2800" dirty="0">
                <a:solidFill>
                  <a:srgbClr val="164EAA"/>
                </a:solidFill>
              </a:rPr>
              <a:t>Relation entre tension artérielle et adhésion aux médicaments</a:t>
            </a:r>
          </a:p>
        </p:txBody>
      </p:sp>
      <p:pic>
        <p:nvPicPr>
          <p:cNvPr id="3" name="Image 2">
            <a:extLst>
              <a:ext uri="{FF2B5EF4-FFF2-40B4-BE49-F238E27FC236}">
                <a16:creationId xmlns:a16="http://schemas.microsoft.com/office/drawing/2014/main" id="{EA5BF077-5FC9-323D-D988-E11D711B0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5" name="Image 4">
            <a:extLst>
              <a:ext uri="{FF2B5EF4-FFF2-40B4-BE49-F238E27FC236}">
                <a16:creationId xmlns:a16="http://schemas.microsoft.com/office/drawing/2014/main" id="{94238683-0A61-CEDC-27E9-031739D75D68}"/>
              </a:ext>
            </a:extLst>
          </p:cNvPr>
          <p:cNvPicPr>
            <a:picLocks noChangeAspect="1"/>
          </p:cNvPicPr>
          <p:nvPr/>
        </p:nvPicPr>
        <p:blipFill>
          <a:blip r:embed="rId5"/>
          <a:stretch>
            <a:fillRect/>
          </a:stretch>
        </p:blipFill>
        <p:spPr>
          <a:xfrm>
            <a:off x="10709193" y="327213"/>
            <a:ext cx="1003352" cy="984301"/>
          </a:xfrm>
          <a:prstGeom prst="rect">
            <a:avLst/>
          </a:prstGeom>
        </p:spPr>
      </p:pic>
    </p:spTree>
    <p:extLst>
      <p:ext uri="{BB962C8B-B14F-4D97-AF65-F5344CB8AC3E}">
        <p14:creationId xmlns:p14="http://schemas.microsoft.com/office/powerpoint/2010/main" val="1339147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99F0311-32B6-4C3C-A788-1563AD9C0609}"/>
              </a:ext>
            </a:extLst>
          </p:cNvPr>
          <p:cNvPicPr>
            <a:picLocks noChangeAspect="1"/>
          </p:cNvPicPr>
          <p:nvPr/>
        </p:nvPicPr>
        <p:blipFill>
          <a:blip r:embed="rId3"/>
          <a:stretch>
            <a:fillRect/>
          </a:stretch>
        </p:blipFill>
        <p:spPr>
          <a:xfrm>
            <a:off x="838200" y="2154186"/>
            <a:ext cx="3994355" cy="4451579"/>
          </a:xfrm>
          <a:prstGeom prst="rect">
            <a:avLst/>
          </a:prstGeom>
        </p:spPr>
      </p:pic>
      <p:pic>
        <p:nvPicPr>
          <p:cNvPr id="5" name="Image 4">
            <a:extLst>
              <a:ext uri="{FF2B5EF4-FFF2-40B4-BE49-F238E27FC236}">
                <a16:creationId xmlns:a16="http://schemas.microsoft.com/office/drawing/2014/main" id="{A4D6EB20-3E80-4553-8A54-14CDFD102466}"/>
              </a:ext>
            </a:extLst>
          </p:cNvPr>
          <p:cNvPicPr>
            <a:picLocks noChangeAspect="1"/>
          </p:cNvPicPr>
          <p:nvPr/>
        </p:nvPicPr>
        <p:blipFill>
          <a:blip r:embed="rId4"/>
          <a:stretch>
            <a:fillRect/>
          </a:stretch>
        </p:blipFill>
        <p:spPr>
          <a:xfrm>
            <a:off x="5045478" y="2154186"/>
            <a:ext cx="4057859" cy="4159464"/>
          </a:xfrm>
          <a:prstGeom prst="rect">
            <a:avLst/>
          </a:prstGeom>
        </p:spPr>
      </p:pic>
      <p:pic>
        <p:nvPicPr>
          <p:cNvPr id="6" name="Image 5">
            <a:extLst>
              <a:ext uri="{FF2B5EF4-FFF2-40B4-BE49-F238E27FC236}">
                <a16:creationId xmlns:a16="http://schemas.microsoft.com/office/drawing/2014/main" id="{89334B63-3743-4472-B7A4-6CFD5089DB28}"/>
              </a:ext>
            </a:extLst>
          </p:cNvPr>
          <p:cNvPicPr>
            <a:picLocks noChangeAspect="1"/>
          </p:cNvPicPr>
          <p:nvPr/>
        </p:nvPicPr>
        <p:blipFill>
          <a:blip r:embed="rId5"/>
          <a:stretch>
            <a:fillRect/>
          </a:stretch>
        </p:blipFill>
        <p:spPr>
          <a:xfrm>
            <a:off x="718424" y="94210"/>
            <a:ext cx="9791370" cy="1643150"/>
          </a:xfrm>
          <a:prstGeom prst="rect">
            <a:avLst/>
          </a:prstGeom>
        </p:spPr>
      </p:pic>
      <p:sp>
        <p:nvSpPr>
          <p:cNvPr id="7" name="ZoneTexte 6">
            <a:extLst>
              <a:ext uri="{FF2B5EF4-FFF2-40B4-BE49-F238E27FC236}">
                <a16:creationId xmlns:a16="http://schemas.microsoft.com/office/drawing/2014/main" id="{E2507ADB-DA9F-408C-9342-0BB560BDA204}"/>
              </a:ext>
            </a:extLst>
          </p:cNvPr>
          <p:cNvSpPr txBox="1"/>
          <p:nvPr/>
        </p:nvSpPr>
        <p:spPr>
          <a:xfrm>
            <a:off x="6394703" y="6409944"/>
            <a:ext cx="2708634" cy="461665"/>
          </a:xfrm>
          <a:prstGeom prst="rect">
            <a:avLst/>
          </a:prstGeom>
          <a:noFill/>
        </p:spPr>
        <p:txBody>
          <a:bodyPr wrap="square" rtlCol="0">
            <a:spAutoFit/>
          </a:bodyPr>
          <a:lstStyle/>
          <a:p>
            <a:r>
              <a:rPr lang="en-US" sz="1200" dirty="0">
                <a:latin typeface="+mn-lt"/>
              </a:rPr>
              <a:t>J Am Heart Assoc. 2014;3:e000718 </a:t>
            </a:r>
            <a:r>
              <a:rPr lang="en-US" sz="1200" dirty="0" err="1">
                <a:latin typeface="+mn-lt"/>
              </a:rPr>
              <a:t>doi</a:t>
            </a:r>
            <a:r>
              <a:rPr lang="en-US" sz="1200" dirty="0">
                <a:latin typeface="+mn-lt"/>
              </a:rPr>
              <a:t>: 10.1161/JAHA.113.0007</a:t>
            </a:r>
            <a:endParaRPr lang="fr-FR" sz="1200" dirty="0">
              <a:latin typeface="+mn-lt"/>
            </a:endParaRPr>
          </a:p>
        </p:txBody>
      </p:sp>
      <p:sp>
        <p:nvSpPr>
          <p:cNvPr id="8" name="ZoneTexte 7">
            <a:extLst>
              <a:ext uri="{FF2B5EF4-FFF2-40B4-BE49-F238E27FC236}">
                <a16:creationId xmlns:a16="http://schemas.microsoft.com/office/drawing/2014/main" id="{5505B131-EFDE-41E0-9932-2DB71DA6296E}"/>
              </a:ext>
            </a:extLst>
          </p:cNvPr>
          <p:cNvSpPr txBox="1"/>
          <p:nvPr/>
        </p:nvSpPr>
        <p:spPr>
          <a:xfrm>
            <a:off x="9175256" y="2154678"/>
            <a:ext cx="3141712" cy="1754326"/>
          </a:xfrm>
          <a:prstGeom prst="rect">
            <a:avLst/>
          </a:prstGeom>
          <a:noFill/>
        </p:spPr>
        <p:txBody>
          <a:bodyPr wrap="square" rtlCol="0">
            <a:spAutoFit/>
          </a:bodyPr>
          <a:lstStyle/>
          <a:p>
            <a:r>
              <a:rPr lang="fr-FR" sz="1800" dirty="0">
                <a:latin typeface="+mn-lt"/>
              </a:rPr>
              <a:t>Ces résultats cliniques diminueraient le risque d’accident cardiovasculaire cérébral d’env.  </a:t>
            </a:r>
            <a:r>
              <a:rPr lang="fr-FR" sz="1800" dirty="0">
                <a:solidFill>
                  <a:srgbClr val="C00000"/>
                </a:solidFill>
                <a:latin typeface="+mn-lt"/>
              </a:rPr>
              <a:t>…  % </a:t>
            </a:r>
            <a:r>
              <a:rPr lang="fr-FR" sz="1800" dirty="0">
                <a:latin typeface="+mn-lt"/>
              </a:rPr>
              <a:t>et le risque d’infarctus du myocarde de </a:t>
            </a:r>
            <a:r>
              <a:rPr lang="fr-FR" sz="1800" dirty="0">
                <a:solidFill>
                  <a:srgbClr val="C00000"/>
                </a:solidFill>
                <a:latin typeface="+mn-lt"/>
              </a:rPr>
              <a:t>..... %.</a:t>
            </a:r>
            <a:r>
              <a:rPr lang="fr-FR" sz="1800" dirty="0">
                <a:latin typeface="+mn-lt"/>
              </a:rPr>
              <a:t> </a:t>
            </a:r>
          </a:p>
        </p:txBody>
      </p:sp>
      <p:pic>
        <p:nvPicPr>
          <p:cNvPr id="9" name="Image 8">
            <a:extLst>
              <a:ext uri="{FF2B5EF4-FFF2-40B4-BE49-F238E27FC236}">
                <a16:creationId xmlns:a16="http://schemas.microsoft.com/office/drawing/2014/main" id="{F4FF963C-D2FA-4CD1-A9DD-8B9C67079BAE}"/>
              </a:ext>
            </a:extLst>
          </p:cNvPr>
          <p:cNvPicPr>
            <a:picLocks noChangeAspect="1"/>
          </p:cNvPicPr>
          <p:nvPr/>
        </p:nvPicPr>
        <p:blipFill>
          <a:blip r:embed="rId6"/>
          <a:stretch>
            <a:fillRect/>
          </a:stretch>
        </p:blipFill>
        <p:spPr>
          <a:xfrm>
            <a:off x="10709193" y="327213"/>
            <a:ext cx="1003352" cy="984301"/>
          </a:xfrm>
          <a:prstGeom prst="rect">
            <a:avLst/>
          </a:prstGeom>
        </p:spPr>
      </p:pic>
    </p:spTree>
    <p:extLst>
      <p:ext uri="{BB962C8B-B14F-4D97-AF65-F5344CB8AC3E}">
        <p14:creationId xmlns:p14="http://schemas.microsoft.com/office/powerpoint/2010/main" val="3752395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319" y="225292"/>
            <a:ext cx="11139413" cy="721803"/>
          </a:xfrm>
        </p:spPr>
        <p:txBody>
          <a:bodyPr>
            <a:noAutofit/>
          </a:bodyPr>
          <a:lstStyle/>
          <a:p>
            <a:r>
              <a:rPr lang="fr-CH" sz="2800" dirty="0">
                <a:solidFill>
                  <a:srgbClr val="0070C0"/>
                </a:solidFill>
              </a:rPr>
              <a:t>La consultation d’adhésion est associée à une </a:t>
            </a:r>
            <a:r>
              <a:rPr lang="fr-CH" sz="2800" dirty="0">
                <a:solidFill>
                  <a:srgbClr val="C00000"/>
                </a:solidFill>
              </a:rPr>
              <a:t>meilleure </a:t>
            </a:r>
            <a:br>
              <a:rPr lang="fr-CH" sz="2800" dirty="0">
                <a:solidFill>
                  <a:srgbClr val="C00000"/>
                </a:solidFill>
              </a:rPr>
            </a:br>
            <a:r>
              <a:rPr lang="fr-CH" sz="2800" dirty="0">
                <a:solidFill>
                  <a:srgbClr val="C00000"/>
                </a:solidFill>
              </a:rPr>
              <a:t>rétention dans les soins </a:t>
            </a:r>
            <a:r>
              <a:rPr lang="fr-CH" sz="2800" dirty="0">
                <a:solidFill>
                  <a:srgbClr val="0070C0"/>
                </a:solidFill>
              </a:rPr>
              <a:t>des patients vivant avec le VIH</a:t>
            </a:r>
          </a:p>
        </p:txBody>
      </p:sp>
      <p:sp>
        <p:nvSpPr>
          <p:cNvPr id="4" name="Espace réservé du pied de page 3"/>
          <p:cNvSpPr>
            <a:spLocks noGrp="1"/>
          </p:cNvSpPr>
          <p:nvPr>
            <p:ph type="ftr" sz="quarter" idx="11"/>
          </p:nvPr>
        </p:nvSpPr>
        <p:spPr>
          <a:xfrm>
            <a:off x="835337" y="6383481"/>
            <a:ext cx="8408675" cy="453757"/>
          </a:xfrm>
        </p:spPr>
        <p:txBody>
          <a:bodyPr/>
          <a:lstStyle/>
          <a:p>
            <a:r>
              <a:rPr lang="fr-CH" sz="1200" dirty="0">
                <a:latin typeface="Arial" panose="020B0604020202020204" pitchFamily="34" charset="0"/>
                <a:cs typeface="Arial" panose="020B0604020202020204" pitchFamily="34" charset="0"/>
              </a:rPr>
              <a:t>Kamal, Glass, </a:t>
            </a:r>
            <a:r>
              <a:rPr lang="fr-CH" sz="1200" dirty="0" err="1">
                <a:latin typeface="Arial" panose="020B0604020202020204" pitchFamily="34" charset="0"/>
                <a:cs typeface="Arial" panose="020B0604020202020204" pitchFamily="34" charset="0"/>
              </a:rPr>
              <a:t>Doco</a:t>
            </a:r>
            <a:r>
              <a:rPr lang="fr-CH" sz="1200" dirty="0">
                <a:latin typeface="Arial" panose="020B0604020202020204" pitchFamily="34" charset="0"/>
                <a:cs typeface="Arial" panose="020B0604020202020204" pitchFamily="34" charset="0"/>
              </a:rPr>
              <a:t>-Lecompte, Locher, Bugnon </a:t>
            </a:r>
            <a:r>
              <a:rPr lang="fr-CH" sz="1200" dirty="0" err="1">
                <a:latin typeface="Arial" panose="020B0604020202020204" pitchFamily="34" charset="0"/>
                <a:cs typeface="Arial" panose="020B0604020202020204" pitchFamily="34" charset="0"/>
              </a:rPr>
              <a:t>Parienti</a:t>
            </a:r>
            <a:r>
              <a:rPr lang="fr-CH" sz="1200" dirty="0">
                <a:latin typeface="Arial" panose="020B0604020202020204" pitchFamily="34" charset="0"/>
                <a:cs typeface="Arial" panose="020B0604020202020204" pitchFamily="34" charset="0"/>
              </a:rPr>
              <a:t>, Cavassini, Schneider. OFID 2020; DOI: 10.1093/</a:t>
            </a:r>
            <a:r>
              <a:rPr lang="fr-CH" sz="1200" dirty="0" err="1">
                <a:latin typeface="Arial" panose="020B0604020202020204" pitchFamily="34" charset="0"/>
                <a:cs typeface="Arial" panose="020B0604020202020204" pitchFamily="34" charset="0"/>
              </a:rPr>
              <a:t>ofid</a:t>
            </a:r>
            <a:r>
              <a:rPr lang="fr-CH" sz="1200" dirty="0">
                <a:latin typeface="Arial" panose="020B0604020202020204" pitchFamily="34" charset="0"/>
                <a:cs typeface="Arial" panose="020B0604020202020204" pitchFamily="34" charset="0"/>
              </a:rPr>
              <a:t>/ofaa323</a:t>
            </a:r>
            <a:endParaRPr lang="fr-CH" sz="1200" dirty="0"/>
          </a:p>
        </p:txBody>
      </p:sp>
      <p:pic>
        <p:nvPicPr>
          <p:cNvPr id="5" name="Image 4"/>
          <p:cNvPicPr>
            <a:picLocks noChangeAspect="1"/>
          </p:cNvPicPr>
          <p:nvPr/>
        </p:nvPicPr>
        <p:blipFill>
          <a:blip r:embed="rId3"/>
          <a:stretch>
            <a:fillRect/>
          </a:stretch>
        </p:blipFill>
        <p:spPr>
          <a:xfrm>
            <a:off x="835337" y="1225855"/>
            <a:ext cx="5724525" cy="5021226"/>
          </a:xfrm>
          <a:prstGeom prst="rect">
            <a:avLst/>
          </a:prstGeom>
        </p:spPr>
      </p:pic>
      <p:sp>
        <p:nvSpPr>
          <p:cNvPr id="6" name="ZoneTexte 5"/>
          <p:cNvSpPr txBox="1"/>
          <p:nvPr/>
        </p:nvSpPr>
        <p:spPr>
          <a:xfrm>
            <a:off x="3915793" y="4729540"/>
            <a:ext cx="2952328" cy="400110"/>
          </a:xfrm>
          <a:prstGeom prst="rect">
            <a:avLst/>
          </a:prstGeom>
          <a:noFill/>
        </p:spPr>
        <p:txBody>
          <a:bodyPr wrap="square" rtlCol="0">
            <a:spAutoFit/>
          </a:bodyPr>
          <a:lstStyle/>
          <a:p>
            <a:r>
              <a:rPr lang="fr-CH" sz="1600" dirty="0">
                <a:latin typeface="+mn-lt"/>
              </a:rPr>
              <a:t>N=633</a:t>
            </a:r>
            <a:r>
              <a:rPr lang="fr-CH" sz="2000" dirty="0">
                <a:latin typeface="+mn-lt"/>
              </a:rPr>
              <a:t> </a:t>
            </a:r>
            <a:r>
              <a:rPr lang="fr-CH" sz="1600" dirty="0" err="1">
                <a:latin typeface="+mn-lt"/>
              </a:rPr>
              <a:t>subjects</a:t>
            </a:r>
            <a:endParaRPr lang="fr-CH" sz="2000" dirty="0">
              <a:latin typeface="+mn-lt"/>
            </a:endParaRPr>
          </a:p>
        </p:txBody>
      </p:sp>
      <p:sp>
        <p:nvSpPr>
          <p:cNvPr id="8" name="Rectangle 7"/>
          <p:cNvSpPr/>
          <p:nvPr/>
        </p:nvSpPr>
        <p:spPr>
          <a:xfrm>
            <a:off x="6868121" y="4527063"/>
            <a:ext cx="4488542" cy="610424"/>
          </a:xfrm>
          <a:prstGeom prst="rect">
            <a:avLst/>
          </a:prstGeom>
        </p:spPr>
        <p:txBody>
          <a:bodyPr wrap="square">
            <a:spAutoFit/>
          </a:bodyPr>
          <a:lstStyle/>
          <a:p>
            <a:pPr>
              <a:spcBef>
                <a:spcPts val="200"/>
              </a:spcBef>
              <a:spcAft>
                <a:spcPts val="0"/>
              </a:spcAft>
            </a:pPr>
            <a:r>
              <a:rPr lang="de-CH" sz="1600" b="1" dirty="0" err="1">
                <a:solidFill>
                  <a:srgbClr val="000000"/>
                </a:solidFill>
                <a:latin typeface="Arial"/>
                <a:ea typeface="Times New Roman"/>
                <a:cs typeface="Times New Roman"/>
              </a:rPr>
              <a:t>Adjusted</a:t>
            </a:r>
            <a:r>
              <a:rPr lang="de-CH" sz="1600" b="1" dirty="0">
                <a:solidFill>
                  <a:srgbClr val="000000"/>
                </a:solidFill>
                <a:latin typeface="Arial"/>
                <a:ea typeface="Times New Roman"/>
                <a:cs typeface="Times New Roman"/>
              </a:rPr>
              <a:t> OR (95% CI) : </a:t>
            </a:r>
            <a:r>
              <a:rPr lang="de-CH" sz="1600" dirty="0">
                <a:solidFill>
                  <a:srgbClr val="000000"/>
                </a:solidFill>
                <a:latin typeface="Arial"/>
                <a:ea typeface="Times New Roman"/>
                <a:cs typeface="Times New Roman"/>
              </a:rPr>
              <a:t>0.44 (0.29–0.68) </a:t>
            </a:r>
          </a:p>
          <a:p>
            <a:pPr>
              <a:spcBef>
                <a:spcPts val="200"/>
              </a:spcBef>
              <a:spcAft>
                <a:spcPts val="0"/>
              </a:spcAft>
            </a:pPr>
            <a:r>
              <a:rPr lang="de-CH" sz="1600" dirty="0">
                <a:solidFill>
                  <a:srgbClr val="000000"/>
                </a:solidFill>
                <a:latin typeface="Arial"/>
                <a:ea typeface="Times New Roman"/>
                <a:cs typeface="Times New Roman"/>
              </a:rPr>
              <a:t>(p&lt;0.001)</a:t>
            </a:r>
            <a:endParaRPr lang="fr-CH" sz="1600" dirty="0">
              <a:ea typeface="Times New Roman"/>
              <a:cs typeface="Times New Roman"/>
            </a:endParaRPr>
          </a:p>
        </p:txBody>
      </p:sp>
      <p:sp>
        <p:nvSpPr>
          <p:cNvPr id="3" name="ZoneTexte 2">
            <a:extLst>
              <a:ext uri="{FF2B5EF4-FFF2-40B4-BE49-F238E27FC236}">
                <a16:creationId xmlns:a16="http://schemas.microsoft.com/office/drawing/2014/main" id="{E9C953E2-7BA4-4994-AD0E-D96FA5081BFD}"/>
              </a:ext>
            </a:extLst>
          </p:cNvPr>
          <p:cNvSpPr txBox="1"/>
          <p:nvPr/>
        </p:nvSpPr>
        <p:spPr>
          <a:xfrm>
            <a:off x="7216346" y="1441622"/>
            <a:ext cx="4327954" cy="1569660"/>
          </a:xfrm>
          <a:prstGeom prst="rect">
            <a:avLst/>
          </a:prstGeom>
          <a:noFill/>
        </p:spPr>
        <p:txBody>
          <a:bodyPr wrap="square" rtlCol="0">
            <a:spAutoFit/>
          </a:bodyPr>
          <a:lstStyle/>
          <a:p>
            <a:r>
              <a:rPr lang="en-US" dirty="0">
                <a:latin typeface="+mn-lt"/>
              </a:rPr>
              <a:t>Outcome: 12-month gap </a:t>
            </a:r>
          </a:p>
          <a:p>
            <a:r>
              <a:rPr lang="en-US" dirty="0">
                <a:latin typeface="+mn-lt"/>
              </a:rPr>
              <a:t>Method: adjustment using propensity and other methods</a:t>
            </a:r>
          </a:p>
          <a:p>
            <a:endParaRPr lang="fr-FR" dirty="0"/>
          </a:p>
        </p:txBody>
      </p:sp>
      <p:pic>
        <p:nvPicPr>
          <p:cNvPr id="9" name="Image 8">
            <a:extLst>
              <a:ext uri="{FF2B5EF4-FFF2-40B4-BE49-F238E27FC236}">
                <a16:creationId xmlns:a16="http://schemas.microsoft.com/office/drawing/2014/main" id="{9CD639CF-1EC8-4E7B-8AEB-714B77E5AEE0}"/>
              </a:ext>
            </a:extLst>
          </p:cNvPr>
          <p:cNvPicPr>
            <a:picLocks noChangeAspect="1"/>
          </p:cNvPicPr>
          <p:nvPr/>
        </p:nvPicPr>
        <p:blipFill>
          <a:blip r:embed="rId4"/>
          <a:stretch>
            <a:fillRect/>
          </a:stretch>
        </p:blipFill>
        <p:spPr>
          <a:xfrm>
            <a:off x="10149266" y="94042"/>
            <a:ext cx="1003352" cy="984301"/>
          </a:xfrm>
          <a:prstGeom prst="rect">
            <a:avLst/>
          </a:prstGeom>
        </p:spPr>
      </p:pic>
    </p:spTree>
    <p:extLst>
      <p:ext uri="{BB962C8B-B14F-4D97-AF65-F5344CB8AC3E}">
        <p14:creationId xmlns:p14="http://schemas.microsoft.com/office/powerpoint/2010/main" val="343512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11610784" y="6482377"/>
            <a:ext cx="581216" cy="375623"/>
          </a:xfrm>
        </p:spPr>
        <p:txBody>
          <a:bodyPr/>
          <a:lstStyle/>
          <a:p>
            <a:fld id="{04A3A10D-7D5E-4932-A76F-CD1632FD3D96}" type="slidenum">
              <a:rPr lang="en-US" smtClean="0"/>
              <a:pPr/>
              <a:t>33</a:t>
            </a:fld>
            <a:endParaRPr lang="en-US"/>
          </a:p>
        </p:txBody>
      </p:sp>
      <p:sp>
        <p:nvSpPr>
          <p:cNvPr id="3" name="Titre 2"/>
          <p:cNvSpPr>
            <a:spLocks noGrp="1"/>
          </p:cNvSpPr>
          <p:nvPr>
            <p:ph type="title"/>
          </p:nvPr>
        </p:nvSpPr>
        <p:spPr>
          <a:xfrm>
            <a:off x="437245" y="252343"/>
            <a:ext cx="11317220" cy="825440"/>
          </a:xfrm>
        </p:spPr>
        <p:txBody>
          <a:bodyPr>
            <a:normAutofit fontScale="90000"/>
          </a:bodyPr>
          <a:lstStyle/>
          <a:p>
            <a:r>
              <a:rPr lang="fr-CH" sz="3200" dirty="0">
                <a:solidFill>
                  <a:srgbClr val="164EAA"/>
                </a:solidFill>
              </a:rPr>
              <a:t>Vignette 1: Homme 73 ans, hypertension réfractaire TAS 180mmHg </a:t>
            </a:r>
          </a:p>
        </p:txBody>
      </p:sp>
      <p:pic>
        <p:nvPicPr>
          <p:cNvPr id="7" name="Image 6">
            <a:extLst>
              <a:ext uri="{FF2B5EF4-FFF2-40B4-BE49-F238E27FC236}">
                <a16:creationId xmlns:a16="http://schemas.microsoft.com/office/drawing/2014/main" id="{040D2613-F72E-A591-099D-109D01B7E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23" name="Image 22">
            <a:extLst>
              <a:ext uri="{FF2B5EF4-FFF2-40B4-BE49-F238E27FC236}">
                <a16:creationId xmlns:a16="http://schemas.microsoft.com/office/drawing/2014/main" id="{A0E06CDF-86B2-86E6-C4E4-9DD0DCDB1AE4}"/>
              </a:ext>
            </a:extLst>
          </p:cNvPr>
          <p:cNvPicPr>
            <a:picLocks noChangeAspect="1"/>
          </p:cNvPicPr>
          <p:nvPr/>
        </p:nvPicPr>
        <p:blipFill>
          <a:blip r:embed="rId4"/>
          <a:stretch>
            <a:fillRect/>
          </a:stretch>
        </p:blipFill>
        <p:spPr>
          <a:xfrm>
            <a:off x="22144" y="1426771"/>
            <a:ext cx="4503568" cy="4509920"/>
          </a:xfrm>
          <a:prstGeom prst="rect">
            <a:avLst/>
          </a:prstGeom>
        </p:spPr>
      </p:pic>
      <p:pic>
        <p:nvPicPr>
          <p:cNvPr id="25" name="Image 24">
            <a:extLst>
              <a:ext uri="{FF2B5EF4-FFF2-40B4-BE49-F238E27FC236}">
                <a16:creationId xmlns:a16="http://schemas.microsoft.com/office/drawing/2014/main" id="{73ACFF86-E318-D7F5-6E1F-0C3BC1E23012}"/>
              </a:ext>
            </a:extLst>
          </p:cNvPr>
          <p:cNvPicPr>
            <a:picLocks noChangeAspect="1"/>
          </p:cNvPicPr>
          <p:nvPr/>
        </p:nvPicPr>
        <p:blipFill>
          <a:blip r:embed="rId5"/>
          <a:stretch>
            <a:fillRect/>
          </a:stretch>
        </p:blipFill>
        <p:spPr>
          <a:xfrm>
            <a:off x="5152613" y="5130591"/>
            <a:ext cx="7145086" cy="401525"/>
          </a:xfrm>
          <a:prstGeom prst="rect">
            <a:avLst/>
          </a:prstGeom>
        </p:spPr>
      </p:pic>
      <p:cxnSp>
        <p:nvCxnSpPr>
          <p:cNvPr id="27" name="Connecteur droit 26">
            <a:extLst>
              <a:ext uri="{FF2B5EF4-FFF2-40B4-BE49-F238E27FC236}">
                <a16:creationId xmlns:a16="http://schemas.microsoft.com/office/drawing/2014/main" id="{6D731070-8DEF-4825-0ADF-DB414B987246}"/>
              </a:ext>
            </a:extLst>
          </p:cNvPr>
          <p:cNvCxnSpPr>
            <a:cxnSpLocks/>
          </p:cNvCxnSpPr>
          <p:nvPr/>
        </p:nvCxnSpPr>
        <p:spPr>
          <a:xfrm flipV="1">
            <a:off x="4513006" y="5025886"/>
            <a:ext cx="639607" cy="4015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3B937520-C3AF-BA8C-FCC4-A31305B33E88}"/>
              </a:ext>
            </a:extLst>
          </p:cNvPr>
          <p:cNvCxnSpPr>
            <a:cxnSpLocks/>
          </p:cNvCxnSpPr>
          <p:nvPr/>
        </p:nvCxnSpPr>
        <p:spPr>
          <a:xfrm>
            <a:off x="4513006" y="5427411"/>
            <a:ext cx="639607" cy="1519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DC4E94B-7D7B-BB9E-086B-1CE9D912566E}"/>
              </a:ext>
            </a:extLst>
          </p:cNvPr>
          <p:cNvSpPr/>
          <p:nvPr/>
        </p:nvSpPr>
        <p:spPr>
          <a:xfrm>
            <a:off x="5152613" y="4978592"/>
            <a:ext cx="7017243" cy="65529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3">
            <a:extLst>
              <a:ext uri="{FF2B5EF4-FFF2-40B4-BE49-F238E27FC236}">
                <a16:creationId xmlns:a16="http://schemas.microsoft.com/office/drawing/2014/main" id="{29C65B5B-47CF-49DB-94B2-AC6D680E1DB6}"/>
              </a:ext>
            </a:extLst>
          </p:cNvPr>
          <p:cNvSpPr/>
          <p:nvPr/>
        </p:nvSpPr>
        <p:spPr>
          <a:xfrm>
            <a:off x="585627" y="1818526"/>
            <a:ext cx="688369" cy="143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5AE6F52-5158-4BC7-BDA0-0756B4DFFCBE}"/>
              </a:ext>
            </a:extLst>
          </p:cNvPr>
          <p:cNvSpPr/>
          <p:nvPr/>
        </p:nvSpPr>
        <p:spPr>
          <a:xfrm>
            <a:off x="481175" y="1938393"/>
            <a:ext cx="926385" cy="143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6992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AECC3FC-3BDE-3345-E88A-740F5BAA1ABA}"/>
              </a:ext>
            </a:extLst>
          </p:cNvPr>
          <p:cNvSpPr>
            <a:spLocks noGrp="1"/>
          </p:cNvSpPr>
          <p:nvPr>
            <p:ph type="sldNum" sz="quarter" idx="4294967295"/>
          </p:nvPr>
        </p:nvSpPr>
        <p:spPr>
          <a:xfrm>
            <a:off x="11610784" y="6482377"/>
            <a:ext cx="581216" cy="375623"/>
          </a:xfrm>
        </p:spPr>
        <p:txBody>
          <a:bodyPr/>
          <a:lstStyle/>
          <a:p>
            <a:fld id="{151E75B2-1F5F-104D-81CC-0E99E60AEADE}" type="slidenum">
              <a:rPr lang="fr-FR" smtClean="0"/>
              <a:t>34</a:t>
            </a:fld>
            <a:endParaRPr lang="fr-FR"/>
          </a:p>
        </p:txBody>
      </p:sp>
      <p:pic>
        <p:nvPicPr>
          <p:cNvPr id="6" name="Image 5">
            <a:extLst>
              <a:ext uri="{FF2B5EF4-FFF2-40B4-BE49-F238E27FC236}">
                <a16:creationId xmlns:a16="http://schemas.microsoft.com/office/drawing/2014/main" id="{DB18AC17-505F-1B6C-2C4D-4CE5452BF394}"/>
              </a:ext>
            </a:extLst>
          </p:cNvPr>
          <p:cNvPicPr>
            <a:picLocks noChangeAspect="1"/>
          </p:cNvPicPr>
          <p:nvPr/>
        </p:nvPicPr>
        <p:blipFill>
          <a:blip r:embed="rId3"/>
          <a:stretch>
            <a:fillRect/>
          </a:stretch>
        </p:blipFill>
        <p:spPr>
          <a:xfrm>
            <a:off x="-1" y="1078722"/>
            <a:ext cx="7506929" cy="5673977"/>
          </a:xfrm>
          <a:prstGeom prst="rect">
            <a:avLst/>
          </a:prstGeom>
        </p:spPr>
      </p:pic>
      <p:pic>
        <p:nvPicPr>
          <p:cNvPr id="7" name="Image 6">
            <a:extLst>
              <a:ext uri="{FF2B5EF4-FFF2-40B4-BE49-F238E27FC236}">
                <a16:creationId xmlns:a16="http://schemas.microsoft.com/office/drawing/2014/main" id="{5205D902-E9CD-61CA-3D8D-AC4C197394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
        <p:nvSpPr>
          <p:cNvPr id="12" name="ZoneTexte 11">
            <a:extLst>
              <a:ext uri="{FF2B5EF4-FFF2-40B4-BE49-F238E27FC236}">
                <a16:creationId xmlns:a16="http://schemas.microsoft.com/office/drawing/2014/main" id="{D7CD05DE-09D7-DEA2-4C5C-232440804F9D}"/>
              </a:ext>
            </a:extLst>
          </p:cNvPr>
          <p:cNvSpPr txBox="1"/>
          <p:nvPr/>
        </p:nvSpPr>
        <p:spPr>
          <a:xfrm>
            <a:off x="6188450" y="6378770"/>
            <a:ext cx="2736407" cy="400110"/>
          </a:xfrm>
          <a:prstGeom prst="rect">
            <a:avLst/>
          </a:prstGeom>
          <a:noFill/>
        </p:spPr>
        <p:txBody>
          <a:bodyPr wrap="square">
            <a:spAutoFit/>
          </a:bodyPr>
          <a:lstStyle/>
          <a:p>
            <a:r>
              <a:rPr lang="fr-CH" sz="1000" dirty="0" err="1">
                <a:latin typeface="+mn-lt"/>
              </a:rPr>
              <a:t>Rev</a:t>
            </a:r>
            <a:r>
              <a:rPr lang="fr-CH" sz="1000" dirty="0">
                <a:latin typeface="+mn-lt"/>
              </a:rPr>
              <a:t> Med Suisse 2023 ; 19 : 1101-6 | DOI : 10.53738/REVMED.2023.19.829.1101</a:t>
            </a:r>
          </a:p>
        </p:txBody>
      </p:sp>
      <p:pic>
        <p:nvPicPr>
          <p:cNvPr id="2" name="Image 1">
            <a:extLst>
              <a:ext uri="{FF2B5EF4-FFF2-40B4-BE49-F238E27FC236}">
                <a16:creationId xmlns:a16="http://schemas.microsoft.com/office/drawing/2014/main" id="{668F9EF0-57D1-4CDF-B651-078416672AE3}"/>
              </a:ext>
            </a:extLst>
          </p:cNvPr>
          <p:cNvPicPr>
            <a:picLocks noChangeAspect="1"/>
          </p:cNvPicPr>
          <p:nvPr/>
        </p:nvPicPr>
        <p:blipFill>
          <a:blip r:embed="rId5"/>
          <a:stretch>
            <a:fillRect/>
          </a:stretch>
        </p:blipFill>
        <p:spPr>
          <a:xfrm>
            <a:off x="7785024" y="223046"/>
            <a:ext cx="4229528" cy="1711351"/>
          </a:xfrm>
          <a:prstGeom prst="rect">
            <a:avLst/>
          </a:prstGeom>
        </p:spPr>
      </p:pic>
      <p:sp>
        <p:nvSpPr>
          <p:cNvPr id="4" name="Titre 3">
            <a:extLst>
              <a:ext uri="{FF2B5EF4-FFF2-40B4-BE49-F238E27FC236}">
                <a16:creationId xmlns:a16="http://schemas.microsoft.com/office/drawing/2014/main" id="{FEE9078A-0ED6-E4E5-FDC8-22C3BED15513}"/>
              </a:ext>
            </a:extLst>
          </p:cNvPr>
          <p:cNvSpPr>
            <a:spLocks noGrp="1"/>
          </p:cNvSpPr>
          <p:nvPr>
            <p:ph type="title"/>
          </p:nvPr>
        </p:nvSpPr>
        <p:spPr>
          <a:xfrm>
            <a:off x="177448" y="201843"/>
            <a:ext cx="12698227" cy="1184465"/>
          </a:xfrm>
        </p:spPr>
        <p:txBody>
          <a:bodyPr>
            <a:noAutofit/>
          </a:bodyPr>
          <a:lstStyle/>
          <a:p>
            <a:r>
              <a:rPr lang="fr-CH" sz="3200" dirty="0">
                <a:solidFill>
                  <a:srgbClr val="164EAA"/>
                </a:solidFill>
              </a:rPr>
              <a:t>Collaborer de façon interprofessionnelle: </a:t>
            </a:r>
            <a:br>
              <a:rPr lang="fr-CH" sz="3200" dirty="0">
                <a:solidFill>
                  <a:srgbClr val="164EAA"/>
                </a:solidFill>
              </a:rPr>
            </a:br>
            <a:r>
              <a:rPr lang="fr-CH" sz="3200" dirty="0">
                <a:solidFill>
                  <a:srgbClr val="164EAA"/>
                </a:solidFill>
              </a:rPr>
              <a:t>Quels sont nos besoins?</a:t>
            </a:r>
          </a:p>
        </p:txBody>
      </p:sp>
    </p:spTree>
    <p:extLst>
      <p:ext uri="{BB962C8B-B14F-4D97-AF65-F5344CB8AC3E}">
        <p14:creationId xmlns:p14="http://schemas.microsoft.com/office/powerpoint/2010/main" val="90858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EEAE2"/>
        </a:solidFill>
        <a:effectLst/>
      </p:bgPr>
    </p:bg>
    <p:spTree>
      <p:nvGrpSpPr>
        <p:cNvPr id="1" name=""/>
        <p:cNvGrpSpPr/>
        <p:nvPr/>
      </p:nvGrpSpPr>
      <p:grpSpPr>
        <a:xfrm>
          <a:off x="0" y="0"/>
          <a:ext cx="0" cy="0"/>
          <a:chOff x="0" y="0"/>
          <a:chExt cx="0" cy="0"/>
        </a:xfrm>
      </p:grpSpPr>
      <p:grpSp>
        <p:nvGrpSpPr>
          <p:cNvPr id="39" name="Group 2">
            <a:extLst>
              <a:ext uri="{FF2B5EF4-FFF2-40B4-BE49-F238E27FC236}">
                <a16:creationId xmlns:a16="http://schemas.microsoft.com/office/drawing/2014/main" id="{6319A2AF-9227-579C-0937-3E9C0400A6FD}"/>
              </a:ext>
            </a:extLst>
          </p:cNvPr>
          <p:cNvGrpSpPr/>
          <p:nvPr/>
        </p:nvGrpSpPr>
        <p:grpSpPr>
          <a:xfrm>
            <a:off x="381615" y="6051519"/>
            <a:ext cx="11428771" cy="392186"/>
            <a:chOff x="0" y="0"/>
            <a:chExt cx="22857542" cy="784371"/>
          </a:xfrm>
        </p:grpSpPr>
        <p:sp>
          <p:nvSpPr>
            <p:cNvPr id="40" name="AutoShape 3">
              <a:extLst>
                <a:ext uri="{FF2B5EF4-FFF2-40B4-BE49-F238E27FC236}">
                  <a16:creationId xmlns:a16="http://schemas.microsoft.com/office/drawing/2014/main" id="{8491CC32-953D-8163-C3AE-85317DAE8FF6}"/>
                </a:ext>
              </a:extLst>
            </p:cNvPr>
            <p:cNvSpPr/>
            <p:nvPr/>
          </p:nvSpPr>
          <p:spPr>
            <a:xfrm>
              <a:off x="0" y="0"/>
              <a:ext cx="22857542" cy="13414"/>
            </a:xfrm>
            <a:prstGeom prst="rect">
              <a:avLst/>
            </a:prstGeom>
            <a:solidFill>
              <a:srgbClr val="323232"/>
            </a:solidFill>
          </p:spPr>
          <p:txBody>
            <a:bodyPr/>
            <a:lstStyle/>
            <a:p>
              <a:pPr defTabSz="609630" fontAlgn="auto">
                <a:spcBef>
                  <a:spcPts val="0"/>
                </a:spcBef>
                <a:spcAft>
                  <a:spcPts val="0"/>
                </a:spcAft>
              </a:pPr>
              <a:endParaRPr lang="en-CH" sz="1200" dirty="0">
                <a:solidFill>
                  <a:prstClr val="black"/>
                </a:solidFill>
                <a:latin typeface="Calibri"/>
                <a:cs typeface="+mn-cs"/>
              </a:endParaRPr>
            </a:p>
          </p:txBody>
        </p:sp>
        <p:sp>
          <p:nvSpPr>
            <p:cNvPr id="41" name="TextBox 4">
              <a:extLst>
                <a:ext uri="{FF2B5EF4-FFF2-40B4-BE49-F238E27FC236}">
                  <a16:creationId xmlns:a16="http://schemas.microsoft.com/office/drawing/2014/main" id="{7D7EEC82-E890-0B42-4315-B4DDBA1F1172}"/>
                </a:ext>
              </a:extLst>
            </p:cNvPr>
            <p:cNvSpPr txBox="1"/>
            <p:nvPr/>
          </p:nvSpPr>
          <p:spPr>
            <a:xfrm>
              <a:off x="0" y="449407"/>
              <a:ext cx="9438542" cy="334964"/>
            </a:xfrm>
            <a:prstGeom prst="rect">
              <a:avLst/>
            </a:prstGeom>
          </p:spPr>
          <p:txBody>
            <a:bodyPr lIns="0" tIns="0" rIns="0" bIns="0" rtlCol="0" anchor="t">
              <a:spAutoFit/>
            </a:bodyPr>
            <a:lstStyle/>
            <a:p>
              <a:pPr defTabSz="609630" fontAlgn="auto">
                <a:lnSpc>
                  <a:spcPts val="1351"/>
                </a:lnSpc>
                <a:spcBef>
                  <a:spcPts val="0"/>
                </a:spcBef>
                <a:spcAft>
                  <a:spcPts val="0"/>
                </a:spcAft>
              </a:pPr>
              <a:r>
                <a:rPr lang="en-US" sz="1126" i="1" spc="56" dirty="0">
                  <a:solidFill>
                    <a:srgbClr val="323232"/>
                  </a:solidFill>
                  <a:latin typeface="Poppins Light Bold"/>
                  <a:cs typeface="+mn-cs"/>
                </a:rPr>
                <a:t>myCare Start-I</a:t>
              </a:r>
            </a:p>
          </p:txBody>
        </p:sp>
      </p:grpSp>
      <p:sp>
        <p:nvSpPr>
          <p:cNvPr id="44" name="TextBox 2">
            <a:extLst>
              <a:ext uri="{FF2B5EF4-FFF2-40B4-BE49-F238E27FC236}">
                <a16:creationId xmlns:a16="http://schemas.microsoft.com/office/drawing/2014/main" id="{2C8A0CBC-E933-6B9D-AB0D-7D0E1F6993F9}"/>
              </a:ext>
            </a:extLst>
          </p:cNvPr>
          <p:cNvSpPr txBox="1"/>
          <p:nvPr/>
        </p:nvSpPr>
        <p:spPr>
          <a:xfrm>
            <a:off x="542378" y="381582"/>
            <a:ext cx="11428771" cy="500137"/>
          </a:xfrm>
          <a:prstGeom prst="rect">
            <a:avLst/>
          </a:prstGeom>
        </p:spPr>
        <p:txBody>
          <a:bodyPr wrap="square" lIns="0" tIns="0" rIns="0" bIns="0" rtlCol="0" anchor="t">
            <a:spAutoFit/>
          </a:bodyPr>
          <a:lstStyle/>
          <a:p>
            <a:pPr defTabSz="609630" fontAlgn="auto">
              <a:lnSpc>
                <a:spcPts val="3900"/>
              </a:lnSpc>
              <a:spcBef>
                <a:spcPts val="0"/>
              </a:spcBef>
              <a:spcAft>
                <a:spcPts val="0"/>
              </a:spcAft>
            </a:pPr>
            <a:r>
              <a:rPr lang="en-US" sz="3600" dirty="0">
                <a:solidFill>
                  <a:prstClr val="black">
                    <a:lumMod val="75000"/>
                    <a:lumOff val="25000"/>
                  </a:prstClr>
                </a:solidFill>
                <a:latin typeface="Poppins Bold" panose="020B0604020202020204" charset="0"/>
                <a:cs typeface="Poppins Bold" panose="020B0604020202020204" charset="0"/>
              </a:rPr>
              <a:t>Le </a:t>
            </a:r>
            <a:r>
              <a:rPr lang="en-US" sz="3600" dirty="0" err="1">
                <a:solidFill>
                  <a:prstClr val="black">
                    <a:lumMod val="75000"/>
                    <a:lumOff val="25000"/>
                  </a:prstClr>
                </a:solidFill>
                <a:latin typeface="Poppins Bold" panose="020B0604020202020204" charset="0"/>
                <a:cs typeface="Poppins Bold" panose="020B0604020202020204" charset="0"/>
              </a:rPr>
              <a:t>programme</a:t>
            </a:r>
            <a:r>
              <a:rPr lang="en-US" sz="3600" dirty="0">
                <a:solidFill>
                  <a:prstClr val="black">
                    <a:lumMod val="75000"/>
                    <a:lumOff val="25000"/>
                  </a:prstClr>
                </a:solidFill>
                <a:latin typeface="Poppins Bold" panose="020B0604020202020204" charset="0"/>
                <a:cs typeface="Poppins Bold" panose="020B0604020202020204" charset="0"/>
              </a:rPr>
              <a:t> myCare start (New Medicine Service)</a:t>
            </a:r>
            <a:endParaRPr lang="en-US" sz="3600" dirty="0">
              <a:solidFill>
                <a:prstClr val="black"/>
              </a:solidFill>
              <a:latin typeface="Poppins Bold" panose="020B0604020202020204" charset="0"/>
              <a:cs typeface="Poppins Bold" panose="020B0604020202020204" charset="0"/>
            </a:endParaRPr>
          </a:p>
        </p:txBody>
      </p:sp>
      <p:sp>
        <p:nvSpPr>
          <p:cNvPr id="45" name="TextBox 2">
            <a:extLst>
              <a:ext uri="{FF2B5EF4-FFF2-40B4-BE49-F238E27FC236}">
                <a16:creationId xmlns:a16="http://schemas.microsoft.com/office/drawing/2014/main" id="{53D1B710-4F8F-91BA-9D51-4171BEEDAD29}"/>
              </a:ext>
            </a:extLst>
          </p:cNvPr>
          <p:cNvSpPr txBox="1"/>
          <p:nvPr/>
        </p:nvSpPr>
        <p:spPr>
          <a:xfrm>
            <a:off x="381615" y="1254644"/>
            <a:ext cx="11428771" cy="1545231"/>
          </a:xfrm>
          <a:prstGeom prst="rect">
            <a:avLst/>
          </a:prstGeom>
        </p:spPr>
        <p:txBody>
          <a:bodyPr wrap="square" lIns="0" tIns="0" rIns="0" bIns="0" rtlCol="0" anchor="t">
            <a:spAutoFit/>
          </a:bodyPr>
          <a:lstStyle/>
          <a:p>
            <a:pPr marL="304815" indent="-304815" defTabSz="609630" fontAlgn="auto">
              <a:lnSpc>
                <a:spcPct val="150000"/>
              </a:lnSpc>
              <a:spcBef>
                <a:spcPts val="0"/>
              </a:spcBef>
              <a:spcAft>
                <a:spcPts val="0"/>
              </a:spcAft>
              <a:buFont typeface="Arial" panose="020B0604020202020204" pitchFamily="34" charset="0"/>
              <a:buChar char="•"/>
            </a:pPr>
            <a:r>
              <a:rPr lang="en-US" sz="1333" dirty="0">
                <a:solidFill>
                  <a:prstClr val="black">
                    <a:lumMod val="75000"/>
                    <a:lumOff val="25000"/>
                  </a:prstClr>
                </a:solidFill>
                <a:latin typeface="Poppins Light" panose="00000400000000000000" pitchFamily="2" charset="0"/>
                <a:cs typeface="Poppins Light" panose="00000400000000000000" pitchFamily="2" charset="0"/>
              </a:rPr>
              <a:t>2x10 min </a:t>
            </a:r>
            <a:r>
              <a:rPr lang="en-US" sz="1333" dirty="0" err="1">
                <a:solidFill>
                  <a:prstClr val="black">
                    <a:lumMod val="75000"/>
                    <a:lumOff val="25000"/>
                  </a:prstClr>
                </a:solidFill>
                <a:latin typeface="Poppins Light" panose="00000400000000000000" pitchFamily="2" charset="0"/>
                <a:cs typeface="Poppins Light" panose="00000400000000000000" pitchFamily="2" charset="0"/>
              </a:rPr>
              <a:t>d’entretiens</a:t>
            </a:r>
            <a:r>
              <a:rPr lang="en-US" sz="1333" dirty="0">
                <a:solidFill>
                  <a:prstClr val="black">
                    <a:lumMod val="75000"/>
                    <a:lumOff val="25000"/>
                  </a:prstClr>
                </a:solidFill>
                <a:latin typeface="Poppins Light" panose="00000400000000000000" pitchFamily="2" charset="0"/>
                <a:cs typeface="Poppins Light" panose="00000400000000000000" pitchFamily="2" charset="0"/>
              </a:rPr>
              <a:t> patient &amp; pharmacien </a:t>
            </a:r>
            <a:r>
              <a:rPr lang="en-US" sz="1333" dirty="0" err="1">
                <a:solidFill>
                  <a:prstClr val="black">
                    <a:lumMod val="75000"/>
                    <a:lumOff val="25000"/>
                  </a:prstClr>
                </a:solidFill>
                <a:latin typeface="Poppins Light" panose="00000400000000000000" pitchFamily="2" charset="0"/>
                <a:cs typeface="Poppins Light" panose="00000400000000000000" pitchFamily="2" charset="0"/>
              </a:rPr>
              <a:t>durant</a:t>
            </a:r>
            <a:r>
              <a:rPr lang="en-US" sz="1333" dirty="0">
                <a:solidFill>
                  <a:prstClr val="black">
                    <a:lumMod val="75000"/>
                    <a:lumOff val="25000"/>
                  </a:prstClr>
                </a:solidFill>
                <a:latin typeface="Poppins Light" panose="00000400000000000000" pitchFamily="2" charset="0"/>
                <a:cs typeface="Poppins Light" panose="00000400000000000000" pitchFamily="2" charset="0"/>
              </a:rPr>
              <a:t> les 5 premières </a:t>
            </a:r>
            <a:r>
              <a:rPr lang="en-US" sz="1333" dirty="0" err="1">
                <a:solidFill>
                  <a:prstClr val="black">
                    <a:lumMod val="75000"/>
                    <a:lumOff val="25000"/>
                  </a:prstClr>
                </a:solidFill>
                <a:latin typeface="Poppins Light" panose="00000400000000000000" pitchFamily="2" charset="0"/>
                <a:cs typeface="Poppins Light" panose="00000400000000000000" pitchFamily="2" charset="0"/>
              </a:rPr>
              <a:t>semaines</a:t>
            </a:r>
            <a:r>
              <a:rPr lang="en-US" sz="1333" dirty="0">
                <a:solidFill>
                  <a:prstClr val="black">
                    <a:lumMod val="75000"/>
                    <a:lumOff val="25000"/>
                  </a:prstClr>
                </a:solidFill>
                <a:latin typeface="Poppins Light" panose="00000400000000000000" pitchFamily="2" charset="0"/>
                <a:cs typeface="Poppins Light" panose="00000400000000000000" pitchFamily="2" charset="0"/>
              </a:rPr>
              <a:t> de </a:t>
            </a:r>
            <a:r>
              <a:rPr lang="en-US" sz="1333" dirty="0" err="1">
                <a:solidFill>
                  <a:prstClr val="black">
                    <a:lumMod val="75000"/>
                    <a:lumOff val="25000"/>
                  </a:prstClr>
                </a:solidFill>
                <a:latin typeface="Poppins Light" panose="00000400000000000000" pitchFamily="2" charset="0"/>
                <a:cs typeface="Poppins Light" panose="00000400000000000000" pitchFamily="2" charset="0"/>
              </a:rPr>
              <a:t>traitement</a:t>
            </a:r>
            <a:endParaRPr lang="en-US" sz="1333" dirty="0">
              <a:solidFill>
                <a:prstClr val="black">
                  <a:lumMod val="75000"/>
                  <a:lumOff val="25000"/>
                </a:prstClr>
              </a:solidFill>
              <a:latin typeface="Poppins Light" panose="00000400000000000000" pitchFamily="2" charset="0"/>
              <a:cs typeface="Poppins Light" panose="00000400000000000000" pitchFamily="2" charset="0"/>
            </a:endParaRPr>
          </a:p>
          <a:p>
            <a:pPr marL="304815" indent="-304815" defTabSz="609630" fontAlgn="auto">
              <a:lnSpc>
                <a:spcPct val="150000"/>
              </a:lnSpc>
              <a:spcBef>
                <a:spcPts val="0"/>
              </a:spcBef>
              <a:spcAft>
                <a:spcPts val="0"/>
              </a:spcAft>
              <a:buFont typeface="Arial" panose="020B0604020202020204" pitchFamily="34" charset="0"/>
              <a:buChar char="•"/>
            </a:pPr>
            <a:r>
              <a:rPr lang="en-US" sz="1333" dirty="0">
                <a:solidFill>
                  <a:prstClr val="black">
                    <a:lumMod val="75000"/>
                    <a:lumOff val="25000"/>
                  </a:prstClr>
                </a:solidFill>
                <a:latin typeface="Poppins Light" panose="00000400000000000000" pitchFamily="2" charset="0"/>
                <a:cs typeface="Poppins Light" panose="00000400000000000000" pitchFamily="2" charset="0"/>
              </a:rPr>
              <a:t>Effectiveness à 10 </a:t>
            </a:r>
            <a:r>
              <a:rPr lang="en-US" sz="1333" dirty="0" err="1">
                <a:solidFill>
                  <a:prstClr val="black">
                    <a:lumMod val="75000"/>
                    <a:lumOff val="25000"/>
                  </a:prstClr>
                </a:solidFill>
                <a:latin typeface="Poppins Light" panose="00000400000000000000" pitchFamily="2" charset="0"/>
                <a:cs typeface="Poppins Light" panose="00000400000000000000" pitchFamily="2" charset="0"/>
              </a:rPr>
              <a:t>semaines</a:t>
            </a:r>
            <a:r>
              <a:rPr lang="en-US" sz="1333" dirty="0">
                <a:solidFill>
                  <a:prstClr val="black">
                    <a:lumMod val="75000"/>
                    <a:lumOff val="25000"/>
                  </a:prstClr>
                </a:solidFill>
                <a:latin typeface="Poppins Light" panose="00000400000000000000" pitchFamily="2" charset="0"/>
                <a:cs typeface="Poppins Light" panose="00000400000000000000" pitchFamily="2" charset="0"/>
              </a:rPr>
              <a:t>        10% </a:t>
            </a:r>
            <a:r>
              <a:rPr lang="en-US" sz="1333" dirty="0" err="1">
                <a:solidFill>
                  <a:prstClr val="black">
                    <a:lumMod val="75000"/>
                    <a:lumOff val="25000"/>
                  </a:prstClr>
                </a:solidFill>
                <a:latin typeface="Poppins Light" panose="00000400000000000000" pitchFamily="2" charset="0"/>
                <a:cs typeface="Poppins Light" panose="00000400000000000000" pitchFamily="2" charset="0"/>
              </a:rPr>
              <a:t>adhésion</a:t>
            </a:r>
            <a:endParaRPr lang="en-US" sz="1333" dirty="0">
              <a:solidFill>
                <a:prstClr val="black">
                  <a:lumMod val="75000"/>
                  <a:lumOff val="25000"/>
                </a:prstClr>
              </a:solidFill>
              <a:latin typeface="Poppins Light" panose="00000400000000000000" pitchFamily="2" charset="0"/>
              <a:cs typeface="Poppins Light" panose="00000400000000000000" pitchFamily="2" charset="0"/>
            </a:endParaRPr>
          </a:p>
          <a:p>
            <a:pPr marL="304815" indent="-304815" defTabSz="609630" fontAlgn="auto">
              <a:lnSpc>
                <a:spcPts val="3500"/>
              </a:lnSpc>
              <a:spcBef>
                <a:spcPts val="0"/>
              </a:spcBef>
              <a:spcAft>
                <a:spcPts val="0"/>
              </a:spcAft>
              <a:buFont typeface="Arial" panose="020B0604020202020204" pitchFamily="34" charset="0"/>
              <a:buChar char="•"/>
            </a:pPr>
            <a:r>
              <a:rPr lang="fr-FR" sz="1330" dirty="0">
                <a:solidFill>
                  <a:prstClr val="black">
                    <a:lumMod val="75000"/>
                    <a:lumOff val="25000"/>
                  </a:prstClr>
                </a:solidFill>
                <a:latin typeface="Poppins Light" panose="00000400000000000000" pitchFamily="2" charset="0"/>
                <a:cs typeface="Poppins Light" panose="00000400000000000000" pitchFamily="2" charset="0"/>
              </a:rPr>
              <a:t>Réduction globale à long terme des coûts pour le système de santé (UK)</a:t>
            </a:r>
            <a:endParaRPr lang="en-US" sz="1330" dirty="0">
              <a:solidFill>
                <a:prstClr val="black">
                  <a:lumMod val="75000"/>
                  <a:lumOff val="25000"/>
                </a:prstClr>
              </a:solidFill>
              <a:latin typeface="Poppins Light" panose="00000400000000000000" pitchFamily="2" charset="0"/>
              <a:cs typeface="Poppins Light" panose="00000400000000000000" pitchFamily="2" charset="0"/>
            </a:endParaRPr>
          </a:p>
          <a:p>
            <a:pPr marL="304815" indent="-304815" defTabSz="609630" fontAlgn="auto">
              <a:lnSpc>
                <a:spcPts val="3900"/>
              </a:lnSpc>
              <a:spcBef>
                <a:spcPts val="0"/>
              </a:spcBef>
              <a:spcAft>
                <a:spcPts val="0"/>
              </a:spcAft>
              <a:buFont typeface="Arial" panose="020B0604020202020204" pitchFamily="34" charset="0"/>
              <a:buChar char="•"/>
            </a:pPr>
            <a:endParaRPr lang="en-US" sz="1867" dirty="0">
              <a:solidFill>
                <a:prstClr val="black">
                  <a:lumMod val="75000"/>
                  <a:lumOff val="25000"/>
                </a:prstClr>
              </a:solidFill>
              <a:latin typeface="Poppins Light" panose="00000400000000000000" pitchFamily="2" charset="0"/>
              <a:cs typeface="Poppins Light" panose="00000400000000000000" pitchFamily="2" charset="0"/>
            </a:endParaRPr>
          </a:p>
        </p:txBody>
      </p:sp>
      <p:sp>
        <p:nvSpPr>
          <p:cNvPr id="47" name="Rechteck: abgerundete Ecken 9">
            <a:extLst>
              <a:ext uri="{FF2B5EF4-FFF2-40B4-BE49-F238E27FC236}">
                <a16:creationId xmlns:a16="http://schemas.microsoft.com/office/drawing/2014/main" id="{D4CAB024-8620-8468-E081-7A7345176F01}"/>
              </a:ext>
            </a:extLst>
          </p:cNvPr>
          <p:cNvSpPr/>
          <p:nvPr/>
        </p:nvSpPr>
        <p:spPr>
          <a:xfrm>
            <a:off x="952700" y="3975903"/>
            <a:ext cx="1080120" cy="576064"/>
          </a:xfrm>
          <a:prstGeom prst="roundRect">
            <a:avLst/>
          </a:prstGeom>
          <a:solidFill>
            <a:schemeClr val="tx1">
              <a:lumMod val="75000"/>
              <a:lumOff val="25000"/>
            </a:schemeClr>
          </a:solid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b="1" dirty="0">
                <a:solidFill>
                  <a:prstClr val="white"/>
                </a:solidFill>
                <a:latin typeface="Poppins Light" panose="00000400000000000000" pitchFamily="2" charset="0"/>
                <a:cs typeface="Poppins Light" panose="00000400000000000000" pitchFamily="2" charset="0"/>
              </a:rPr>
              <a:t>Medication Initiation</a:t>
            </a:r>
            <a:endParaRPr lang="LID4096" sz="1100" b="1" dirty="0">
              <a:solidFill>
                <a:prstClr val="white"/>
              </a:solidFill>
              <a:latin typeface="Poppins Light" panose="00000400000000000000" pitchFamily="2" charset="0"/>
              <a:cs typeface="Poppins Light" panose="00000400000000000000" pitchFamily="2" charset="0"/>
            </a:endParaRPr>
          </a:p>
        </p:txBody>
      </p:sp>
      <p:sp>
        <p:nvSpPr>
          <p:cNvPr id="48" name="Rechteck: abgerundete Ecken 10">
            <a:extLst>
              <a:ext uri="{FF2B5EF4-FFF2-40B4-BE49-F238E27FC236}">
                <a16:creationId xmlns:a16="http://schemas.microsoft.com/office/drawing/2014/main" id="{B820C8E8-74DB-0A99-ED60-96DAA8D3161F}"/>
              </a:ext>
            </a:extLst>
          </p:cNvPr>
          <p:cNvSpPr/>
          <p:nvPr/>
        </p:nvSpPr>
        <p:spPr>
          <a:xfrm>
            <a:off x="3380709" y="3979409"/>
            <a:ext cx="1656183" cy="576064"/>
          </a:xfrm>
          <a:prstGeom prst="roundRect">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dirty="0">
                <a:solidFill>
                  <a:prstClr val="black"/>
                </a:solidFill>
                <a:latin typeface="Poppins Light" panose="00000400000000000000" pitchFamily="2" charset="0"/>
                <a:cs typeface="Poppins Light" panose="00000400000000000000" pitchFamily="2" charset="0"/>
              </a:rPr>
              <a:t>Consultation 1</a:t>
            </a:r>
            <a:endParaRPr lang="LID4096" sz="1100" dirty="0">
              <a:solidFill>
                <a:prstClr val="black"/>
              </a:solidFill>
              <a:latin typeface="Poppins Light" panose="00000400000000000000" pitchFamily="2" charset="0"/>
              <a:cs typeface="Poppins Light" panose="00000400000000000000" pitchFamily="2" charset="0"/>
            </a:endParaRPr>
          </a:p>
        </p:txBody>
      </p:sp>
      <p:sp>
        <p:nvSpPr>
          <p:cNvPr id="49" name="Rechteck: abgerundete Ecken 11">
            <a:extLst>
              <a:ext uri="{FF2B5EF4-FFF2-40B4-BE49-F238E27FC236}">
                <a16:creationId xmlns:a16="http://schemas.microsoft.com/office/drawing/2014/main" id="{06FD1FB6-6BF0-F3A6-A2B9-EDFB5F97CB86}"/>
              </a:ext>
            </a:extLst>
          </p:cNvPr>
          <p:cNvSpPr/>
          <p:nvPr/>
        </p:nvSpPr>
        <p:spPr>
          <a:xfrm>
            <a:off x="6452742" y="3975903"/>
            <a:ext cx="1656184" cy="576064"/>
          </a:xfrm>
          <a:prstGeom prst="roundRect">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dirty="0">
                <a:solidFill>
                  <a:prstClr val="black"/>
                </a:solidFill>
                <a:latin typeface="Poppins Light" panose="00000400000000000000" pitchFamily="2" charset="0"/>
                <a:cs typeface="Poppins Light" panose="00000400000000000000" pitchFamily="2" charset="0"/>
              </a:rPr>
              <a:t>Consultation 2</a:t>
            </a:r>
            <a:endParaRPr lang="LID4096" sz="1100" dirty="0">
              <a:solidFill>
                <a:prstClr val="black"/>
              </a:solidFill>
              <a:latin typeface="Poppins Light" panose="00000400000000000000" pitchFamily="2" charset="0"/>
              <a:cs typeface="Poppins Light" panose="00000400000000000000" pitchFamily="2" charset="0"/>
            </a:endParaRPr>
          </a:p>
        </p:txBody>
      </p:sp>
      <p:sp>
        <p:nvSpPr>
          <p:cNvPr id="50" name="Ellipse 12">
            <a:extLst>
              <a:ext uri="{FF2B5EF4-FFF2-40B4-BE49-F238E27FC236}">
                <a16:creationId xmlns:a16="http://schemas.microsoft.com/office/drawing/2014/main" id="{5ECCED57-D6FE-68A8-8E79-2BEF4051EBAC}"/>
              </a:ext>
            </a:extLst>
          </p:cNvPr>
          <p:cNvSpPr/>
          <p:nvPr/>
        </p:nvSpPr>
        <p:spPr>
          <a:xfrm>
            <a:off x="9347200" y="3885439"/>
            <a:ext cx="1844624" cy="756991"/>
          </a:xfrm>
          <a:prstGeom prst="ellipse">
            <a:avLst/>
          </a:prstGeom>
          <a:solidFill>
            <a:schemeClr val="tx1">
              <a:lumMod val="75000"/>
              <a:lumOff val="25000"/>
            </a:schemeClr>
          </a:solid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b="1" dirty="0">
                <a:solidFill>
                  <a:prstClr val="white"/>
                </a:solidFill>
                <a:latin typeface="Poppins Light" panose="00000400000000000000" pitchFamily="2" charset="0"/>
                <a:cs typeface="Poppins Light" panose="00000400000000000000" pitchFamily="2" charset="0"/>
              </a:rPr>
              <a:t>Patient </a:t>
            </a:r>
            <a:r>
              <a:rPr lang="en-GB" sz="1100" b="1" dirty="0">
                <a:solidFill>
                  <a:prstClr val="white"/>
                </a:solidFill>
                <a:latin typeface="Poppins Light" panose="00000400000000000000" pitchFamily="2" charset="0"/>
                <a:cs typeface="Poppins Light" panose="00000400000000000000" pitchFamily="2" charset="0"/>
              </a:rPr>
              <a:t>adheres</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to</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new</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medication</a:t>
            </a:r>
            <a:endParaRPr lang="LID4096" sz="1100" b="1" dirty="0">
              <a:solidFill>
                <a:prstClr val="white"/>
              </a:solidFill>
              <a:latin typeface="Poppins Light" panose="00000400000000000000" pitchFamily="2" charset="0"/>
              <a:cs typeface="Poppins Light" panose="00000400000000000000" pitchFamily="2" charset="0"/>
            </a:endParaRPr>
          </a:p>
        </p:txBody>
      </p:sp>
      <p:sp>
        <p:nvSpPr>
          <p:cNvPr id="51" name="Ellipse 13">
            <a:extLst>
              <a:ext uri="{FF2B5EF4-FFF2-40B4-BE49-F238E27FC236}">
                <a16:creationId xmlns:a16="http://schemas.microsoft.com/office/drawing/2014/main" id="{8CE7236C-5276-5016-2568-2F97CE500BBB}"/>
              </a:ext>
            </a:extLst>
          </p:cNvPr>
          <p:cNvSpPr/>
          <p:nvPr/>
        </p:nvSpPr>
        <p:spPr>
          <a:xfrm>
            <a:off x="764612" y="2933589"/>
            <a:ext cx="1456296" cy="756991"/>
          </a:xfrm>
          <a:prstGeom prst="ellipse">
            <a:avLst/>
          </a:prstGeom>
          <a:solidFill>
            <a:srgbClr val="C95B40"/>
          </a:solidFill>
          <a:ln>
            <a:solidFill>
              <a:srgbClr val="C95B40"/>
            </a:solid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b="1" dirty="0">
                <a:solidFill>
                  <a:prstClr val="white"/>
                </a:solidFill>
                <a:latin typeface="Poppins Light" panose="00000400000000000000" pitchFamily="2" charset="0"/>
                <a:cs typeface="Poppins Light" panose="00000400000000000000" pitchFamily="2" charset="0"/>
              </a:rPr>
              <a:t>Patient identified </a:t>
            </a:r>
            <a:r>
              <a:rPr lang="de-CH" sz="1100" b="1" dirty="0" err="1">
                <a:solidFill>
                  <a:prstClr val="white"/>
                </a:solidFill>
                <a:latin typeface="Poppins Light" panose="00000400000000000000" pitchFamily="2" charset="0"/>
                <a:cs typeface="Poppins Light" panose="00000400000000000000" pitchFamily="2" charset="0"/>
              </a:rPr>
              <a:t>by</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pharmacist</a:t>
            </a:r>
            <a:endParaRPr lang="LID4096" sz="1100" b="1" dirty="0">
              <a:solidFill>
                <a:prstClr val="white"/>
              </a:solidFill>
              <a:latin typeface="Poppins Light" panose="00000400000000000000" pitchFamily="2" charset="0"/>
              <a:cs typeface="Poppins Light" panose="00000400000000000000" pitchFamily="2" charset="0"/>
            </a:endParaRPr>
          </a:p>
        </p:txBody>
      </p:sp>
      <p:sp>
        <p:nvSpPr>
          <p:cNvPr id="52" name="Ellipse 14">
            <a:extLst>
              <a:ext uri="{FF2B5EF4-FFF2-40B4-BE49-F238E27FC236}">
                <a16:creationId xmlns:a16="http://schemas.microsoft.com/office/drawing/2014/main" id="{07FD1BCD-188A-3017-D475-09CF53057135}"/>
              </a:ext>
            </a:extLst>
          </p:cNvPr>
          <p:cNvSpPr/>
          <p:nvPr/>
        </p:nvSpPr>
        <p:spPr>
          <a:xfrm>
            <a:off x="776264" y="4838259"/>
            <a:ext cx="1456296" cy="756991"/>
          </a:xfrm>
          <a:prstGeom prst="ellipse">
            <a:avLst/>
          </a:prstGeom>
          <a:solidFill>
            <a:srgbClr val="C95B40"/>
          </a:solidFill>
          <a:ln>
            <a:solidFill>
              <a:srgbClr val="C95B40"/>
            </a:solid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b="1" dirty="0">
                <a:solidFill>
                  <a:prstClr val="white"/>
                </a:solidFill>
                <a:latin typeface="Poppins Light" panose="00000400000000000000" pitchFamily="2" charset="0"/>
                <a:cs typeface="Poppins Light" panose="00000400000000000000" pitchFamily="2" charset="0"/>
              </a:rPr>
              <a:t>Patient identified </a:t>
            </a:r>
            <a:r>
              <a:rPr lang="de-CH" sz="1100" b="1" dirty="0" err="1">
                <a:solidFill>
                  <a:prstClr val="white"/>
                </a:solidFill>
                <a:latin typeface="Poppins Light" panose="00000400000000000000" pitchFamily="2" charset="0"/>
                <a:cs typeface="Poppins Light" panose="00000400000000000000" pitchFamily="2" charset="0"/>
              </a:rPr>
              <a:t>by</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physician</a:t>
            </a:r>
            <a:endParaRPr lang="LID4096" sz="1100" b="1" dirty="0">
              <a:solidFill>
                <a:prstClr val="white"/>
              </a:solidFill>
              <a:latin typeface="Poppins Light" panose="00000400000000000000" pitchFamily="2" charset="0"/>
              <a:cs typeface="Poppins Light" panose="00000400000000000000" pitchFamily="2" charset="0"/>
            </a:endParaRPr>
          </a:p>
        </p:txBody>
      </p:sp>
      <p:sp>
        <p:nvSpPr>
          <p:cNvPr id="53" name="Ellipse 15">
            <a:extLst>
              <a:ext uri="{FF2B5EF4-FFF2-40B4-BE49-F238E27FC236}">
                <a16:creationId xmlns:a16="http://schemas.microsoft.com/office/drawing/2014/main" id="{5A89BB87-6618-EC48-A6C2-9265ADBC7408}"/>
              </a:ext>
            </a:extLst>
          </p:cNvPr>
          <p:cNvSpPr/>
          <p:nvPr/>
        </p:nvSpPr>
        <p:spPr>
          <a:xfrm>
            <a:off x="3184729" y="2946199"/>
            <a:ext cx="2048141" cy="756991"/>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dirty="0" err="1">
                <a:solidFill>
                  <a:prstClr val="black"/>
                </a:solidFill>
                <a:latin typeface="Poppins Light" panose="00000400000000000000" pitchFamily="2" charset="0"/>
                <a:cs typeface="Poppins Light" panose="00000400000000000000" pitchFamily="2" charset="0"/>
              </a:rPr>
              <a:t>Refer</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to</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physician</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for</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unresolved</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medication</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issues</a:t>
            </a:r>
            <a:endParaRPr lang="LID4096" sz="1100" dirty="0">
              <a:solidFill>
                <a:prstClr val="black"/>
              </a:solidFill>
              <a:latin typeface="Poppins Light" panose="00000400000000000000" pitchFamily="2" charset="0"/>
              <a:cs typeface="Poppins Light" panose="00000400000000000000" pitchFamily="2" charset="0"/>
            </a:endParaRPr>
          </a:p>
        </p:txBody>
      </p:sp>
      <p:sp>
        <p:nvSpPr>
          <p:cNvPr id="54" name="Ellipse 16">
            <a:extLst>
              <a:ext uri="{FF2B5EF4-FFF2-40B4-BE49-F238E27FC236}">
                <a16:creationId xmlns:a16="http://schemas.microsoft.com/office/drawing/2014/main" id="{32A130E9-553D-52E7-F400-15C18543B138}"/>
              </a:ext>
            </a:extLst>
          </p:cNvPr>
          <p:cNvSpPr/>
          <p:nvPr/>
        </p:nvSpPr>
        <p:spPr>
          <a:xfrm>
            <a:off x="6256764" y="2946199"/>
            <a:ext cx="2048141" cy="756991"/>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dirty="0" err="1">
                <a:solidFill>
                  <a:prstClr val="black"/>
                </a:solidFill>
                <a:latin typeface="Poppins Light" panose="00000400000000000000" pitchFamily="2" charset="0"/>
                <a:cs typeface="Poppins Light" panose="00000400000000000000" pitchFamily="2" charset="0"/>
              </a:rPr>
              <a:t>Refer</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to</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physician</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for</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unresolved</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medication</a:t>
            </a:r>
            <a:r>
              <a:rPr lang="de-CH" sz="1100" dirty="0">
                <a:solidFill>
                  <a:prstClr val="black"/>
                </a:solidFill>
                <a:latin typeface="Poppins Light" panose="00000400000000000000" pitchFamily="2" charset="0"/>
                <a:cs typeface="Poppins Light" panose="00000400000000000000" pitchFamily="2" charset="0"/>
              </a:rPr>
              <a:t> </a:t>
            </a:r>
            <a:r>
              <a:rPr lang="de-CH" sz="1100" dirty="0" err="1">
                <a:solidFill>
                  <a:prstClr val="black"/>
                </a:solidFill>
                <a:latin typeface="Poppins Light" panose="00000400000000000000" pitchFamily="2" charset="0"/>
                <a:cs typeface="Poppins Light" panose="00000400000000000000" pitchFamily="2" charset="0"/>
              </a:rPr>
              <a:t>issues</a:t>
            </a:r>
            <a:endParaRPr lang="LID4096" sz="1100" dirty="0">
              <a:solidFill>
                <a:prstClr val="black"/>
              </a:solidFill>
              <a:latin typeface="Poppins Light" panose="00000400000000000000" pitchFamily="2" charset="0"/>
              <a:cs typeface="Poppins Light" panose="00000400000000000000" pitchFamily="2" charset="0"/>
            </a:endParaRPr>
          </a:p>
        </p:txBody>
      </p:sp>
      <p:cxnSp>
        <p:nvCxnSpPr>
          <p:cNvPr id="55" name="Gerade Verbindung mit Pfeil 20">
            <a:extLst>
              <a:ext uri="{FF2B5EF4-FFF2-40B4-BE49-F238E27FC236}">
                <a16:creationId xmlns:a16="http://schemas.microsoft.com/office/drawing/2014/main" id="{698FBC08-92CF-734A-0DCD-DEF8B0F1F0AE}"/>
              </a:ext>
            </a:extLst>
          </p:cNvPr>
          <p:cNvCxnSpPr>
            <a:stCxn id="52" idx="0"/>
            <a:endCxn id="47" idx="2"/>
          </p:cNvCxnSpPr>
          <p:nvPr/>
        </p:nvCxnSpPr>
        <p:spPr>
          <a:xfrm flipH="1" flipV="1">
            <a:off x="1492760" y="4551967"/>
            <a:ext cx="11652" cy="2862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Gerade Verbindung mit Pfeil 22">
            <a:extLst>
              <a:ext uri="{FF2B5EF4-FFF2-40B4-BE49-F238E27FC236}">
                <a16:creationId xmlns:a16="http://schemas.microsoft.com/office/drawing/2014/main" id="{BDC32B11-86B1-D39D-6CFE-062DB9E1012C}"/>
              </a:ext>
            </a:extLst>
          </p:cNvPr>
          <p:cNvCxnSpPr>
            <a:stCxn id="51" idx="4"/>
            <a:endCxn id="47" idx="0"/>
          </p:cNvCxnSpPr>
          <p:nvPr/>
        </p:nvCxnSpPr>
        <p:spPr>
          <a:xfrm>
            <a:off x="1492760" y="3690581"/>
            <a:ext cx="0" cy="285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Gerade Verbindung mit Pfeil 25">
            <a:extLst>
              <a:ext uri="{FF2B5EF4-FFF2-40B4-BE49-F238E27FC236}">
                <a16:creationId xmlns:a16="http://schemas.microsoft.com/office/drawing/2014/main" id="{EBC071F1-EF77-E6CC-716F-022E6711C7F0}"/>
              </a:ext>
            </a:extLst>
          </p:cNvPr>
          <p:cNvCxnSpPr>
            <a:cxnSpLocks/>
          </p:cNvCxnSpPr>
          <p:nvPr/>
        </p:nvCxnSpPr>
        <p:spPr>
          <a:xfrm>
            <a:off x="4088691" y="3701437"/>
            <a:ext cx="1" cy="276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Gerade Verbindung mit Pfeil 28">
            <a:extLst>
              <a:ext uri="{FF2B5EF4-FFF2-40B4-BE49-F238E27FC236}">
                <a16:creationId xmlns:a16="http://schemas.microsoft.com/office/drawing/2014/main" id="{5A1915CD-18B6-2BA5-51AD-1208E1C4770D}"/>
              </a:ext>
            </a:extLst>
          </p:cNvPr>
          <p:cNvCxnSpPr>
            <a:stCxn id="47" idx="3"/>
            <a:endCxn id="48" idx="1"/>
          </p:cNvCxnSpPr>
          <p:nvPr/>
        </p:nvCxnSpPr>
        <p:spPr>
          <a:xfrm>
            <a:off x="2032820" y="4263935"/>
            <a:ext cx="1347888" cy="35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Gerade Verbindung mit Pfeil 32">
            <a:extLst>
              <a:ext uri="{FF2B5EF4-FFF2-40B4-BE49-F238E27FC236}">
                <a16:creationId xmlns:a16="http://schemas.microsoft.com/office/drawing/2014/main" id="{03FCA652-C7BA-E306-83C1-601C7FC349EE}"/>
              </a:ext>
            </a:extLst>
          </p:cNvPr>
          <p:cNvCxnSpPr>
            <a:cxnSpLocks/>
            <a:stCxn id="48" idx="3"/>
            <a:endCxn id="49" idx="1"/>
          </p:cNvCxnSpPr>
          <p:nvPr/>
        </p:nvCxnSpPr>
        <p:spPr>
          <a:xfrm flipV="1">
            <a:off x="5036892" y="4263935"/>
            <a:ext cx="1415851" cy="35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Gerade Verbindung mit Pfeil 35">
            <a:extLst>
              <a:ext uri="{FF2B5EF4-FFF2-40B4-BE49-F238E27FC236}">
                <a16:creationId xmlns:a16="http://schemas.microsoft.com/office/drawing/2014/main" id="{0242B652-3AB0-BF97-F9BD-1D9BD0FBA6E6}"/>
              </a:ext>
            </a:extLst>
          </p:cNvPr>
          <p:cNvCxnSpPr>
            <a:stCxn id="49" idx="3"/>
            <a:endCxn id="50" idx="2"/>
          </p:cNvCxnSpPr>
          <p:nvPr/>
        </p:nvCxnSpPr>
        <p:spPr>
          <a:xfrm>
            <a:off x="8108926" y="4263935"/>
            <a:ext cx="12382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Gerade Verbindung mit Pfeil 43">
            <a:extLst>
              <a:ext uri="{FF2B5EF4-FFF2-40B4-BE49-F238E27FC236}">
                <a16:creationId xmlns:a16="http://schemas.microsoft.com/office/drawing/2014/main" id="{BEE4D1E6-CE14-FDC4-2211-2FCFCD1D00B7}"/>
              </a:ext>
            </a:extLst>
          </p:cNvPr>
          <p:cNvCxnSpPr>
            <a:cxnSpLocks/>
          </p:cNvCxnSpPr>
          <p:nvPr/>
        </p:nvCxnSpPr>
        <p:spPr>
          <a:xfrm flipV="1">
            <a:off x="7040960" y="4551967"/>
            <a:ext cx="0" cy="544058"/>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62" name="Gerade Verbindung mit Pfeil 45">
            <a:extLst>
              <a:ext uri="{FF2B5EF4-FFF2-40B4-BE49-F238E27FC236}">
                <a16:creationId xmlns:a16="http://schemas.microsoft.com/office/drawing/2014/main" id="{CAD6216F-7C2F-7292-89BE-EF6AFD003ECD}"/>
              </a:ext>
            </a:extLst>
          </p:cNvPr>
          <p:cNvCxnSpPr>
            <a:cxnSpLocks/>
          </p:cNvCxnSpPr>
          <p:nvPr/>
        </p:nvCxnSpPr>
        <p:spPr>
          <a:xfrm flipV="1">
            <a:off x="4592688" y="4551968"/>
            <a:ext cx="0" cy="544057"/>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63" name="Ellipse 17">
            <a:extLst>
              <a:ext uri="{FF2B5EF4-FFF2-40B4-BE49-F238E27FC236}">
                <a16:creationId xmlns:a16="http://schemas.microsoft.com/office/drawing/2014/main" id="{F2B68F3A-ACCA-EE6A-AB77-E94F84CF5F80}"/>
              </a:ext>
            </a:extLst>
          </p:cNvPr>
          <p:cNvSpPr/>
          <p:nvPr/>
        </p:nvSpPr>
        <p:spPr>
          <a:xfrm>
            <a:off x="4547715" y="4838257"/>
            <a:ext cx="2538220" cy="756991"/>
          </a:xfrm>
          <a:prstGeom prst="ellipse">
            <a:avLst/>
          </a:prstGeom>
          <a:solidFill>
            <a:schemeClr val="tx1">
              <a:lumMod val="75000"/>
              <a:lumOff val="25000"/>
            </a:schemeClr>
          </a:solid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46" fontAlgn="auto">
              <a:spcBef>
                <a:spcPts val="0"/>
              </a:spcBef>
              <a:spcAft>
                <a:spcPts val="0"/>
              </a:spcAft>
              <a:defRPr/>
            </a:pPr>
            <a:r>
              <a:rPr lang="de-CH" sz="1100" b="1" dirty="0">
                <a:solidFill>
                  <a:prstClr val="white"/>
                </a:solidFill>
                <a:latin typeface="Poppins Light" panose="00000400000000000000" pitchFamily="2" charset="0"/>
                <a:cs typeface="Poppins Light" panose="00000400000000000000" pitchFamily="2" charset="0"/>
              </a:rPr>
              <a:t>Patient </a:t>
            </a:r>
            <a:r>
              <a:rPr lang="de-CH" sz="1100" b="1" dirty="0" err="1">
                <a:solidFill>
                  <a:prstClr val="white"/>
                </a:solidFill>
                <a:latin typeface="Poppins Light" panose="00000400000000000000" pitchFamily="2" charset="0"/>
                <a:cs typeface="Poppins Light" panose="00000400000000000000" pitchFamily="2" charset="0"/>
              </a:rPr>
              <a:t>is</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building</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up</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appropriate</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medication</a:t>
            </a:r>
            <a:r>
              <a:rPr lang="de-CH" sz="1100" b="1" dirty="0">
                <a:solidFill>
                  <a:prstClr val="white"/>
                </a:solidFill>
                <a:latin typeface="Poppins Light" panose="00000400000000000000" pitchFamily="2" charset="0"/>
                <a:cs typeface="Poppins Light" panose="00000400000000000000" pitchFamily="2" charset="0"/>
              </a:rPr>
              <a:t> </a:t>
            </a:r>
            <a:r>
              <a:rPr lang="de-CH" sz="1100" b="1" dirty="0" err="1">
                <a:solidFill>
                  <a:prstClr val="white"/>
                </a:solidFill>
                <a:latin typeface="Poppins Light" panose="00000400000000000000" pitchFamily="2" charset="0"/>
                <a:cs typeface="Poppins Light" panose="00000400000000000000" pitchFamily="2" charset="0"/>
              </a:rPr>
              <a:t>self</a:t>
            </a:r>
            <a:r>
              <a:rPr lang="de-CH" sz="1100" b="1" dirty="0">
                <a:solidFill>
                  <a:prstClr val="white"/>
                </a:solidFill>
                <a:latin typeface="Poppins Light" panose="00000400000000000000" pitchFamily="2" charset="0"/>
                <a:cs typeface="Poppins Light" panose="00000400000000000000" pitchFamily="2" charset="0"/>
              </a:rPr>
              <a:t>-management</a:t>
            </a:r>
            <a:endParaRPr lang="LID4096" sz="1100" b="1" dirty="0">
              <a:solidFill>
                <a:prstClr val="white"/>
              </a:solidFill>
              <a:latin typeface="Poppins Light" panose="00000400000000000000" pitchFamily="2" charset="0"/>
              <a:cs typeface="Poppins Light" panose="00000400000000000000" pitchFamily="2" charset="0"/>
            </a:endParaRPr>
          </a:p>
        </p:txBody>
      </p:sp>
      <p:cxnSp>
        <p:nvCxnSpPr>
          <p:cNvPr id="7168" name="Gerade Verbindung mit Pfeil 51">
            <a:extLst>
              <a:ext uri="{FF2B5EF4-FFF2-40B4-BE49-F238E27FC236}">
                <a16:creationId xmlns:a16="http://schemas.microsoft.com/office/drawing/2014/main" id="{6C591C79-18DC-D25A-4FF2-FC4058821711}"/>
              </a:ext>
            </a:extLst>
          </p:cNvPr>
          <p:cNvCxnSpPr>
            <a:cxnSpLocks/>
          </p:cNvCxnSpPr>
          <p:nvPr/>
        </p:nvCxnSpPr>
        <p:spPr>
          <a:xfrm flipV="1">
            <a:off x="4304656" y="3703190"/>
            <a:ext cx="0" cy="272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69" name="Gerade Verbindung mit Pfeil 52">
            <a:extLst>
              <a:ext uri="{FF2B5EF4-FFF2-40B4-BE49-F238E27FC236}">
                <a16:creationId xmlns:a16="http://schemas.microsoft.com/office/drawing/2014/main" id="{880C5BB0-E4E1-C971-8409-F631CF0E2D53}"/>
              </a:ext>
            </a:extLst>
          </p:cNvPr>
          <p:cNvCxnSpPr>
            <a:cxnSpLocks/>
          </p:cNvCxnSpPr>
          <p:nvPr/>
        </p:nvCxnSpPr>
        <p:spPr>
          <a:xfrm>
            <a:off x="7164989" y="3694649"/>
            <a:ext cx="1" cy="276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71" name="Gerade Verbindung mit Pfeil 53">
            <a:extLst>
              <a:ext uri="{FF2B5EF4-FFF2-40B4-BE49-F238E27FC236}">
                <a16:creationId xmlns:a16="http://schemas.microsoft.com/office/drawing/2014/main" id="{2721BE94-7100-3CD2-B5A9-84D281B50217}"/>
              </a:ext>
            </a:extLst>
          </p:cNvPr>
          <p:cNvCxnSpPr>
            <a:cxnSpLocks/>
          </p:cNvCxnSpPr>
          <p:nvPr/>
        </p:nvCxnSpPr>
        <p:spPr>
          <a:xfrm flipV="1">
            <a:off x="7380954" y="3696402"/>
            <a:ext cx="0" cy="272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72" name="Textfeld 1">
            <a:extLst>
              <a:ext uri="{FF2B5EF4-FFF2-40B4-BE49-F238E27FC236}">
                <a16:creationId xmlns:a16="http://schemas.microsoft.com/office/drawing/2014/main" id="{6020E329-E869-BFC6-D0E9-93D0EE70BAD7}"/>
              </a:ext>
            </a:extLst>
          </p:cNvPr>
          <p:cNvSpPr txBox="1"/>
          <p:nvPr/>
        </p:nvSpPr>
        <p:spPr>
          <a:xfrm>
            <a:off x="2306616" y="4286593"/>
            <a:ext cx="570883" cy="369332"/>
          </a:xfrm>
          <a:prstGeom prst="rect">
            <a:avLst/>
          </a:prstGeom>
          <a:noFill/>
        </p:spPr>
        <p:txBody>
          <a:bodyPr wrap="square" rtlCol="0">
            <a:spAutoFit/>
          </a:bodyPr>
          <a:lstStyle/>
          <a:p>
            <a:pPr defTabSz="914446" fontAlgn="auto">
              <a:spcBef>
                <a:spcPts val="0"/>
              </a:spcBef>
              <a:spcAft>
                <a:spcPts val="0"/>
              </a:spcAft>
              <a:defRPr/>
            </a:pPr>
            <a:r>
              <a:rPr lang="de-CH" sz="900">
                <a:solidFill>
                  <a:prstClr val="black"/>
                </a:solidFill>
                <a:latin typeface="Poppins Light" panose="00000400000000000000" pitchFamily="2" charset="0"/>
                <a:cs typeface="Poppins Light" panose="00000400000000000000" pitchFamily="2" charset="0"/>
              </a:rPr>
              <a:t>7-14 </a:t>
            </a:r>
            <a:r>
              <a:rPr lang="de-CH" sz="900" err="1">
                <a:solidFill>
                  <a:prstClr val="black"/>
                </a:solidFill>
                <a:latin typeface="Poppins Light" panose="00000400000000000000" pitchFamily="2" charset="0"/>
                <a:cs typeface="Poppins Light" panose="00000400000000000000" pitchFamily="2" charset="0"/>
              </a:rPr>
              <a:t>days</a:t>
            </a:r>
            <a:endParaRPr lang="LID4096" sz="900">
              <a:solidFill>
                <a:prstClr val="black"/>
              </a:solidFill>
              <a:latin typeface="Poppins Light" panose="00000400000000000000" pitchFamily="2" charset="0"/>
              <a:cs typeface="Poppins Light" panose="00000400000000000000" pitchFamily="2" charset="0"/>
            </a:endParaRPr>
          </a:p>
        </p:txBody>
      </p:sp>
      <p:sp>
        <p:nvSpPr>
          <p:cNvPr id="7173" name="Textfeld 30">
            <a:extLst>
              <a:ext uri="{FF2B5EF4-FFF2-40B4-BE49-F238E27FC236}">
                <a16:creationId xmlns:a16="http://schemas.microsoft.com/office/drawing/2014/main" id="{82E64EDD-8C4C-08C0-5A31-941904AB3C5E}"/>
              </a:ext>
            </a:extLst>
          </p:cNvPr>
          <p:cNvSpPr txBox="1"/>
          <p:nvPr/>
        </p:nvSpPr>
        <p:spPr>
          <a:xfrm>
            <a:off x="5369554" y="4288505"/>
            <a:ext cx="629659" cy="369332"/>
          </a:xfrm>
          <a:prstGeom prst="rect">
            <a:avLst/>
          </a:prstGeom>
          <a:noFill/>
        </p:spPr>
        <p:txBody>
          <a:bodyPr wrap="square" rtlCol="0">
            <a:spAutoFit/>
          </a:bodyPr>
          <a:lstStyle/>
          <a:p>
            <a:pPr defTabSz="914446" fontAlgn="auto">
              <a:spcBef>
                <a:spcPts val="0"/>
              </a:spcBef>
              <a:spcAft>
                <a:spcPts val="0"/>
              </a:spcAft>
              <a:defRPr/>
            </a:pPr>
            <a:r>
              <a:rPr lang="de-CH" sz="900" dirty="0">
                <a:solidFill>
                  <a:prstClr val="black"/>
                </a:solidFill>
                <a:latin typeface="Poppins Light" panose="00000400000000000000" pitchFamily="2" charset="0"/>
                <a:cs typeface="Poppins Light" panose="00000400000000000000" pitchFamily="2" charset="0"/>
              </a:rPr>
              <a:t>14-28 </a:t>
            </a:r>
            <a:r>
              <a:rPr lang="en-GB" sz="900" dirty="0">
                <a:solidFill>
                  <a:prstClr val="black"/>
                </a:solidFill>
                <a:latin typeface="Poppins Light" panose="00000400000000000000" pitchFamily="2" charset="0"/>
                <a:cs typeface="Poppins Light" panose="00000400000000000000" pitchFamily="2" charset="0"/>
              </a:rPr>
              <a:t>days</a:t>
            </a:r>
          </a:p>
        </p:txBody>
      </p:sp>
      <p:pic>
        <p:nvPicPr>
          <p:cNvPr id="2" name="Picture 2" descr="Team:UniGE-Geneva/Attributions - 2019.igem.org">
            <a:extLst>
              <a:ext uri="{FF2B5EF4-FFF2-40B4-BE49-F238E27FC236}">
                <a16:creationId xmlns:a16="http://schemas.microsoft.com/office/drawing/2014/main" id="{C195093D-6D47-DED7-9FD9-6AD1FDE022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469" y="6218518"/>
            <a:ext cx="1119178" cy="53648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17">
            <a:extLst>
              <a:ext uri="{FF2B5EF4-FFF2-40B4-BE49-F238E27FC236}">
                <a16:creationId xmlns:a16="http://schemas.microsoft.com/office/drawing/2014/main" id="{3568BC16-D2FE-722D-0C74-569A6CD78F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5647" y="6105477"/>
            <a:ext cx="762000" cy="571500"/>
          </a:xfrm>
          <a:prstGeom prst="rect">
            <a:avLst/>
          </a:prstGeom>
        </p:spPr>
      </p:pic>
      <p:pic>
        <p:nvPicPr>
          <p:cNvPr id="4" name="Picture 3">
            <a:extLst>
              <a:ext uri="{FF2B5EF4-FFF2-40B4-BE49-F238E27FC236}">
                <a16:creationId xmlns:a16="http://schemas.microsoft.com/office/drawing/2014/main" id="{114E9463-2818-4F7F-FA3E-48E96B50BA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2024" y="6292064"/>
            <a:ext cx="1018513" cy="3571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2EEFCF-D02F-C5C4-FEF6-59C6F8A0CADD}"/>
              </a:ext>
            </a:extLst>
          </p:cNvPr>
          <p:cNvSpPr txBox="1"/>
          <p:nvPr/>
        </p:nvSpPr>
        <p:spPr>
          <a:xfrm>
            <a:off x="3422459" y="6338017"/>
            <a:ext cx="6096000" cy="246221"/>
          </a:xfrm>
          <a:prstGeom prst="rect">
            <a:avLst/>
          </a:prstGeom>
          <a:noFill/>
        </p:spPr>
        <p:txBody>
          <a:bodyPr wrap="square">
            <a:spAutoFit/>
          </a:bodyPr>
          <a:lstStyle/>
          <a:p>
            <a:pPr defTabSz="609630" fontAlgn="auto">
              <a:spcBef>
                <a:spcPts val="0"/>
              </a:spcBef>
              <a:spcAft>
                <a:spcPts val="0"/>
              </a:spcAft>
            </a:pPr>
            <a:r>
              <a:rPr lang="en-US" sz="1000" dirty="0">
                <a:solidFill>
                  <a:srgbClr val="333333"/>
                </a:solidFill>
                <a:latin typeface="Poppins Light" panose="00000400000000000000" pitchFamily="2" charset="0"/>
                <a:cs typeface="Poppins Light" panose="00000400000000000000" pitchFamily="2" charset="0"/>
              </a:rPr>
              <a:t>Elliott RA, Boyd MJ, Salema N, et al. (2016) BMJ Quality &amp; Safety..</a:t>
            </a:r>
            <a:endParaRPr lang="en-CH" sz="1000" dirty="0">
              <a:solidFill>
                <a:prstClr val="black"/>
              </a:solidFill>
              <a:latin typeface="Poppins Light" panose="00000400000000000000" pitchFamily="2" charset="0"/>
              <a:cs typeface="Poppins Light" panose="00000400000000000000" pitchFamily="2" charset="0"/>
            </a:endParaRPr>
          </a:p>
        </p:txBody>
      </p:sp>
      <p:pic>
        <p:nvPicPr>
          <p:cNvPr id="7" name="Graphique 6" descr="Flèche : courbe dans le sens des aiguilles d’une montre">
            <a:extLst>
              <a:ext uri="{FF2B5EF4-FFF2-40B4-BE49-F238E27FC236}">
                <a16:creationId xmlns:a16="http://schemas.microsoft.com/office/drawing/2014/main" id="{5C06346A-3948-4276-9071-25C678F56E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7499" y="1503429"/>
            <a:ext cx="416310" cy="416310"/>
          </a:xfrm>
          <a:prstGeom prst="rect">
            <a:avLst/>
          </a:prstGeom>
        </p:spPr>
      </p:pic>
      <p:pic>
        <p:nvPicPr>
          <p:cNvPr id="8" name="Image 7">
            <a:extLst>
              <a:ext uri="{FF2B5EF4-FFF2-40B4-BE49-F238E27FC236}">
                <a16:creationId xmlns:a16="http://schemas.microsoft.com/office/drawing/2014/main" id="{87C023FB-7623-447E-A3D3-13CBECA5DD04}"/>
              </a:ext>
            </a:extLst>
          </p:cNvPr>
          <p:cNvPicPr>
            <a:picLocks noChangeAspect="1"/>
          </p:cNvPicPr>
          <p:nvPr/>
        </p:nvPicPr>
        <p:blipFill>
          <a:blip r:embed="rId9"/>
          <a:stretch>
            <a:fillRect/>
          </a:stretch>
        </p:blipFill>
        <p:spPr>
          <a:xfrm>
            <a:off x="8621602" y="942539"/>
            <a:ext cx="3295819" cy="1809843"/>
          </a:xfrm>
          <a:prstGeom prst="rect">
            <a:avLst/>
          </a:prstGeom>
        </p:spPr>
      </p:pic>
    </p:spTree>
    <p:extLst>
      <p:ext uri="{BB962C8B-B14F-4D97-AF65-F5344CB8AC3E}">
        <p14:creationId xmlns:p14="http://schemas.microsoft.com/office/powerpoint/2010/main" val="113704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AE2"/>
        </a:solidFill>
        <a:effectLst/>
      </p:bgPr>
    </p:bg>
    <p:spTree>
      <p:nvGrpSpPr>
        <p:cNvPr id="1" name=""/>
        <p:cNvGrpSpPr/>
        <p:nvPr/>
      </p:nvGrpSpPr>
      <p:grpSpPr>
        <a:xfrm>
          <a:off x="0" y="0"/>
          <a:ext cx="0" cy="0"/>
          <a:chOff x="0" y="0"/>
          <a:chExt cx="0" cy="0"/>
        </a:xfrm>
      </p:grpSpPr>
      <p:grpSp>
        <p:nvGrpSpPr>
          <p:cNvPr id="39" name="Group 2">
            <a:extLst>
              <a:ext uri="{FF2B5EF4-FFF2-40B4-BE49-F238E27FC236}">
                <a16:creationId xmlns:a16="http://schemas.microsoft.com/office/drawing/2014/main" id="{6319A2AF-9227-579C-0937-3E9C0400A6FD}"/>
              </a:ext>
            </a:extLst>
          </p:cNvPr>
          <p:cNvGrpSpPr/>
          <p:nvPr/>
        </p:nvGrpSpPr>
        <p:grpSpPr>
          <a:xfrm>
            <a:off x="381615" y="6051519"/>
            <a:ext cx="11428771" cy="392186"/>
            <a:chOff x="0" y="0"/>
            <a:chExt cx="22857542" cy="784371"/>
          </a:xfrm>
        </p:grpSpPr>
        <p:sp>
          <p:nvSpPr>
            <p:cNvPr id="40" name="AutoShape 3">
              <a:extLst>
                <a:ext uri="{FF2B5EF4-FFF2-40B4-BE49-F238E27FC236}">
                  <a16:creationId xmlns:a16="http://schemas.microsoft.com/office/drawing/2014/main" id="{8491CC32-953D-8163-C3AE-85317DAE8FF6}"/>
                </a:ext>
              </a:extLst>
            </p:cNvPr>
            <p:cNvSpPr/>
            <p:nvPr/>
          </p:nvSpPr>
          <p:spPr>
            <a:xfrm>
              <a:off x="0" y="0"/>
              <a:ext cx="22857542" cy="13414"/>
            </a:xfrm>
            <a:prstGeom prst="rect">
              <a:avLst/>
            </a:prstGeom>
            <a:solidFill>
              <a:srgbClr val="323232"/>
            </a:solidFill>
          </p:spPr>
          <p:txBody>
            <a:bodyPr/>
            <a:lstStyle/>
            <a:p>
              <a:pPr defTabSz="609630" fontAlgn="auto">
                <a:spcBef>
                  <a:spcPts val="0"/>
                </a:spcBef>
                <a:spcAft>
                  <a:spcPts val="0"/>
                </a:spcAft>
              </a:pPr>
              <a:endParaRPr lang="en-CH" sz="1200" dirty="0">
                <a:solidFill>
                  <a:prstClr val="black"/>
                </a:solidFill>
                <a:latin typeface="Calibri"/>
                <a:cs typeface="+mn-cs"/>
              </a:endParaRPr>
            </a:p>
          </p:txBody>
        </p:sp>
        <p:sp>
          <p:nvSpPr>
            <p:cNvPr id="41" name="TextBox 4">
              <a:extLst>
                <a:ext uri="{FF2B5EF4-FFF2-40B4-BE49-F238E27FC236}">
                  <a16:creationId xmlns:a16="http://schemas.microsoft.com/office/drawing/2014/main" id="{7D7EEC82-E890-0B42-4315-B4DDBA1F1172}"/>
                </a:ext>
              </a:extLst>
            </p:cNvPr>
            <p:cNvSpPr txBox="1"/>
            <p:nvPr/>
          </p:nvSpPr>
          <p:spPr>
            <a:xfrm>
              <a:off x="0" y="449407"/>
              <a:ext cx="9438542" cy="334964"/>
            </a:xfrm>
            <a:prstGeom prst="rect">
              <a:avLst/>
            </a:prstGeom>
          </p:spPr>
          <p:txBody>
            <a:bodyPr lIns="0" tIns="0" rIns="0" bIns="0" rtlCol="0" anchor="t">
              <a:spAutoFit/>
            </a:bodyPr>
            <a:lstStyle/>
            <a:p>
              <a:pPr defTabSz="609630" fontAlgn="auto">
                <a:lnSpc>
                  <a:spcPts val="1351"/>
                </a:lnSpc>
                <a:spcBef>
                  <a:spcPts val="0"/>
                </a:spcBef>
                <a:spcAft>
                  <a:spcPts val="0"/>
                </a:spcAft>
              </a:pPr>
              <a:r>
                <a:rPr lang="en-US" sz="1126" i="1" spc="56" dirty="0">
                  <a:solidFill>
                    <a:srgbClr val="323232"/>
                  </a:solidFill>
                  <a:latin typeface="Poppins Light Bold"/>
                  <a:cs typeface="+mn-cs"/>
                </a:rPr>
                <a:t>myCare Start-I</a:t>
              </a:r>
            </a:p>
          </p:txBody>
        </p:sp>
      </p:grpSp>
      <p:sp>
        <p:nvSpPr>
          <p:cNvPr id="44" name="TextBox 2">
            <a:extLst>
              <a:ext uri="{FF2B5EF4-FFF2-40B4-BE49-F238E27FC236}">
                <a16:creationId xmlns:a16="http://schemas.microsoft.com/office/drawing/2014/main" id="{2C8A0CBC-E933-6B9D-AB0D-7D0E1F6993F9}"/>
              </a:ext>
            </a:extLst>
          </p:cNvPr>
          <p:cNvSpPr txBox="1"/>
          <p:nvPr/>
        </p:nvSpPr>
        <p:spPr>
          <a:xfrm>
            <a:off x="542378" y="381582"/>
            <a:ext cx="11428771" cy="500137"/>
          </a:xfrm>
          <a:prstGeom prst="rect">
            <a:avLst/>
          </a:prstGeom>
        </p:spPr>
        <p:txBody>
          <a:bodyPr wrap="square" lIns="0" tIns="0" rIns="0" bIns="0" rtlCol="0" anchor="t">
            <a:spAutoFit/>
          </a:bodyPr>
          <a:lstStyle/>
          <a:p>
            <a:pPr defTabSz="609630" fontAlgn="auto">
              <a:lnSpc>
                <a:spcPts val="3900"/>
              </a:lnSpc>
              <a:spcBef>
                <a:spcPts val="0"/>
              </a:spcBef>
              <a:spcAft>
                <a:spcPts val="0"/>
              </a:spcAft>
            </a:pPr>
            <a:r>
              <a:rPr lang="en-US" sz="3600" dirty="0">
                <a:solidFill>
                  <a:prstClr val="black">
                    <a:lumMod val="75000"/>
                    <a:lumOff val="25000"/>
                  </a:prstClr>
                </a:solidFill>
                <a:latin typeface="Poppins Bold" panose="020B0604020202020204" charset="0"/>
                <a:cs typeface="Poppins Bold" panose="020B0604020202020204" charset="0"/>
              </a:rPr>
              <a:t>Le </a:t>
            </a:r>
            <a:r>
              <a:rPr lang="en-US" sz="3600" dirty="0" err="1">
                <a:solidFill>
                  <a:prstClr val="black">
                    <a:lumMod val="75000"/>
                    <a:lumOff val="25000"/>
                  </a:prstClr>
                </a:solidFill>
                <a:latin typeface="Poppins Bold" panose="020B0604020202020204" charset="0"/>
                <a:cs typeface="Poppins Bold" panose="020B0604020202020204" charset="0"/>
              </a:rPr>
              <a:t>programme</a:t>
            </a:r>
            <a:r>
              <a:rPr lang="en-US" sz="3600" dirty="0">
                <a:solidFill>
                  <a:prstClr val="black">
                    <a:lumMod val="75000"/>
                    <a:lumOff val="25000"/>
                  </a:prstClr>
                </a:solidFill>
                <a:latin typeface="Poppins Bold" panose="020B0604020202020204" charset="0"/>
                <a:cs typeface="Poppins Bold" panose="020B0604020202020204" charset="0"/>
              </a:rPr>
              <a:t> myCare start (New Medicine Service)</a:t>
            </a:r>
            <a:endParaRPr lang="en-US" sz="3600" dirty="0">
              <a:solidFill>
                <a:prstClr val="black"/>
              </a:solidFill>
              <a:latin typeface="Poppins Bold" panose="020B0604020202020204" charset="0"/>
              <a:cs typeface="Poppins Bold" panose="020B0604020202020204" charset="0"/>
            </a:endParaRPr>
          </a:p>
        </p:txBody>
      </p:sp>
      <p:sp>
        <p:nvSpPr>
          <p:cNvPr id="45" name="TextBox 2">
            <a:extLst>
              <a:ext uri="{FF2B5EF4-FFF2-40B4-BE49-F238E27FC236}">
                <a16:creationId xmlns:a16="http://schemas.microsoft.com/office/drawing/2014/main" id="{53D1B710-4F8F-91BA-9D51-4171BEEDAD29}"/>
              </a:ext>
            </a:extLst>
          </p:cNvPr>
          <p:cNvSpPr txBox="1"/>
          <p:nvPr/>
        </p:nvSpPr>
        <p:spPr>
          <a:xfrm>
            <a:off x="251766" y="3292903"/>
            <a:ext cx="11428771" cy="1629998"/>
          </a:xfrm>
          <a:prstGeom prst="rect">
            <a:avLst/>
          </a:prstGeom>
        </p:spPr>
        <p:txBody>
          <a:bodyPr wrap="square" lIns="0" tIns="0" rIns="0" bIns="0" rtlCol="0" anchor="t">
            <a:spAutoFit/>
          </a:bodyPr>
          <a:lstStyle/>
          <a:p>
            <a:pPr marL="304815" indent="-304815" defTabSz="609630" fontAlgn="auto">
              <a:lnSpc>
                <a:spcPct val="150000"/>
              </a:lnSpc>
              <a:spcBef>
                <a:spcPts val="0"/>
              </a:spcBef>
              <a:spcAft>
                <a:spcPts val="0"/>
              </a:spcAft>
              <a:buFont typeface="Arial" panose="020B0604020202020204" pitchFamily="34" charset="0"/>
              <a:buChar char="•"/>
            </a:pPr>
            <a:r>
              <a:rPr lang="de-CH" b="1" dirty="0">
                <a:solidFill>
                  <a:prstClr val="black">
                    <a:lumMod val="75000"/>
                    <a:lumOff val="25000"/>
                  </a:prstClr>
                </a:solidFill>
                <a:latin typeface="Poppins Light" panose="00000400000000000000" pitchFamily="2" charset="0"/>
                <a:cs typeface="Poppins Light" panose="00000400000000000000" pitchFamily="2" charset="0"/>
              </a:rPr>
              <a:t>Premier</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programme</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interprofessionnel</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de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soutien</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de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l’adhésion</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en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soins</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de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premiers</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recours</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en Suisse </a:t>
            </a:r>
          </a:p>
          <a:p>
            <a:pPr marL="304815" indent="-304815" defTabSz="609630" fontAlgn="auto">
              <a:lnSpc>
                <a:spcPct val="150000"/>
              </a:lnSpc>
              <a:spcBef>
                <a:spcPts val="0"/>
              </a:spcBef>
              <a:spcAft>
                <a:spcPts val="0"/>
              </a:spcAft>
              <a:buFont typeface="Arial" panose="020B0604020202020204" pitchFamily="34" charset="0"/>
              <a:buChar char="•"/>
            </a:pPr>
            <a:r>
              <a:rPr lang="de-CH" sz="1800" dirty="0">
                <a:solidFill>
                  <a:prstClr val="black">
                    <a:lumMod val="75000"/>
                    <a:lumOff val="25000"/>
                  </a:prstClr>
                </a:solidFill>
                <a:latin typeface="Poppins Light" panose="00000400000000000000" pitchFamily="2" charset="0"/>
                <a:cs typeface="Poppins Light" panose="00000400000000000000" pitchFamily="2" charset="0"/>
              </a:rPr>
              <a:t>Si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un.e</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pharmacien.ne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ou</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un.e</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patient.e</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vous</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a:t>
            </a:r>
            <a:r>
              <a:rPr lang="de-CH" sz="1800" dirty="0" err="1">
                <a:solidFill>
                  <a:prstClr val="black">
                    <a:lumMod val="75000"/>
                    <a:lumOff val="25000"/>
                  </a:prstClr>
                </a:solidFill>
                <a:latin typeface="Poppins Light" panose="00000400000000000000" pitchFamily="2" charset="0"/>
                <a:cs typeface="Poppins Light" panose="00000400000000000000" pitchFamily="2" charset="0"/>
              </a:rPr>
              <a:t>approchait</a:t>
            </a:r>
            <a:r>
              <a:rPr lang="de-CH" sz="1800" dirty="0">
                <a:solidFill>
                  <a:prstClr val="black">
                    <a:lumMod val="75000"/>
                    <a:lumOff val="25000"/>
                  </a:prstClr>
                </a:solidFill>
                <a:latin typeface="Poppins Light" panose="00000400000000000000" pitchFamily="2" charset="0"/>
                <a:cs typeface="Poppins Light" panose="00000400000000000000" pitchFamily="2" charset="0"/>
              </a:rPr>
              <a:t>, </a:t>
            </a:r>
            <a:r>
              <a:rPr lang="de-CH" sz="2800" b="1" dirty="0" err="1">
                <a:solidFill>
                  <a:prstClr val="black">
                    <a:lumMod val="75000"/>
                    <a:lumOff val="25000"/>
                  </a:prstClr>
                </a:solidFill>
                <a:latin typeface="Poppins Light" panose="00000400000000000000" pitchFamily="2" charset="0"/>
                <a:cs typeface="Poppins Light" panose="00000400000000000000" pitchFamily="2" charset="0"/>
              </a:rPr>
              <a:t>important</a:t>
            </a:r>
            <a:r>
              <a:rPr lang="de-CH" sz="2800" b="1" dirty="0">
                <a:solidFill>
                  <a:prstClr val="black">
                    <a:lumMod val="75000"/>
                    <a:lumOff val="25000"/>
                  </a:prstClr>
                </a:solidFill>
                <a:latin typeface="Poppins Light" panose="00000400000000000000" pitchFamily="2" charset="0"/>
                <a:cs typeface="Poppins Light" panose="00000400000000000000" pitchFamily="2" charset="0"/>
              </a:rPr>
              <a:t> </a:t>
            </a:r>
            <a:r>
              <a:rPr lang="de-CH" sz="2800" b="1" dirty="0" err="1">
                <a:solidFill>
                  <a:prstClr val="black">
                    <a:lumMod val="75000"/>
                    <a:lumOff val="25000"/>
                  </a:prstClr>
                </a:solidFill>
                <a:latin typeface="Poppins Light" panose="00000400000000000000" pitchFamily="2" charset="0"/>
                <a:cs typeface="Poppins Light" panose="00000400000000000000" pitchFamily="2" charset="0"/>
              </a:rPr>
              <a:t>d’y</a:t>
            </a:r>
            <a:r>
              <a:rPr lang="de-CH" sz="2800" b="1" dirty="0">
                <a:solidFill>
                  <a:prstClr val="black">
                    <a:lumMod val="75000"/>
                    <a:lumOff val="25000"/>
                  </a:prstClr>
                </a:solidFill>
                <a:latin typeface="Poppins Light" panose="00000400000000000000" pitchFamily="2" charset="0"/>
                <a:cs typeface="Poppins Light" panose="00000400000000000000" pitchFamily="2" charset="0"/>
              </a:rPr>
              <a:t> </a:t>
            </a:r>
            <a:r>
              <a:rPr lang="de-CH" sz="2800" b="1" dirty="0" err="1">
                <a:solidFill>
                  <a:prstClr val="black">
                    <a:lumMod val="75000"/>
                    <a:lumOff val="25000"/>
                  </a:prstClr>
                </a:solidFill>
                <a:latin typeface="Poppins Light" panose="00000400000000000000" pitchFamily="2" charset="0"/>
                <a:cs typeface="Poppins Light" panose="00000400000000000000" pitchFamily="2" charset="0"/>
              </a:rPr>
              <a:t>collaborer</a:t>
            </a:r>
            <a:r>
              <a:rPr lang="de-CH" sz="2800" b="1" dirty="0">
                <a:solidFill>
                  <a:prstClr val="black">
                    <a:lumMod val="75000"/>
                    <a:lumOff val="25000"/>
                  </a:prstClr>
                </a:solidFill>
                <a:latin typeface="Poppins Light" panose="00000400000000000000" pitchFamily="2" charset="0"/>
                <a:cs typeface="Poppins Light" panose="00000400000000000000" pitchFamily="2" charset="0"/>
              </a:rPr>
              <a:t> </a:t>
            </a:r>
            <a:endParaRPr lang="en-US" sz="1800" b="1" dirty="0">
              <a:solidFill>
                <a:prstClr val="black">
                  <a:lumMod val="75000"/>
                  <a:lumOff val="25000"/>
                </a:prstClr>
              </a:solidFill>
              <a:latin typeface="Poppins Light" panose="00000400000000000000" pitchFamily="2" charset="0"/>
              <a:cs typeface="Poppins Light" panose="00000400000000000000" pitchFamily="2" charset="0"/>
            </a:endParaRPr>
          </a:p>
          <a:p>
            <a:pPr marL="304815" indent="-304815" defTabSz="609630" fontAlgn="auto">
              <a:lnSpc>
                <a:spcPts val="3900"/>
              </a:lnSpc>
              <a:spcBef>
                <a:spcPts val="0"/>
              </a:spcBef>
              <a:spcAft>
                <a:spcPts val="0"/>
              </a:spcAft>
              <a:buFont typeface="Arial" panose="020B0604020202020204" pitchFamily="34" charset="0"/>
              <a:buChar char="•"/>
            </a:pPr>
            <a:endParaRPr lang="en-US" sz="1867" dirty="0">
              <a:solidFill>
                <a:prstClr val="black">
                  <a:lumMod val="75000"/>
                  <a:lumOff val="25000"/>
                </a:prstClr>
              </a:solidFill>
              <a:latin typeface="Poppins Light" panose="00000400000000000000" pitchFamily="2" charset="0"/>
              <a:cs typeface="Poppins Light" panose="00000400000000000000" pitchFamily="2" charset="0"/>
            </a:endParaRPr>
          </a:p>
        </p:txBody>
      </p:sp>
      <p:pic>
        <p:nvPicPr>
          <p:cNvPr id="2" name="Picture 2" descr="Team:UniGE-Geneva/Attributions - 2019.igem.org">
            <a:extLst>
              <a:ext uri="{FF2B5EF4-FFF2-40B4-BE49-F238E27FC236}">
                <a16:creationId xmlns:a16="http://schemas.microsoft.com/office/drawing/2014/main" id="{C195093D-6D47-DED7-9FD9-6AD1FDE022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469" y="6218518"/>
            <a:ext cx="1119178" cy="53648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17">
            <a:extLst>
              <a:ext uri="{FF2B5EF4-FFF2-40B4-BE49-F238E27FC236}">
                <a16:creationId xmlns:a16="http://schemas.microsoft.com/office/drawing/2014/main" id="{3568BC16-D2FE-722D-0C74-569A6CD78F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5647" y="6105477"/>
            <a:ext cx="762000" cy="571500"/>
          </a:xfrm>
          <a:prstGeom prst="rect">
            <a:avLst/>
          </a:prstGeom>
        </p:spPr>
      </p:pic>
      <p:pic>
        <p:nvPicPr>
          <p:cNvPr id="4" name="Picture 3">
            <a:extLst>
              <a:ext uri="{FF2B5EF4-FFF2-40B4-BE49-F238E27FC236}">
                <a16:creationId xmlns:a16="http://schemas.microsoft.com/office/drawing/2014/main" id="{114E9463-2818-4F7F-FA3E-48E96B50BA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2024" y="6292064"/>
            <a:ext cx="1018513" cy="3571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2EEFCF-D02F-C5C4-FEF6-59C6F8A0CADD}"/>
              </a:ext>
            </a:extLst>
          </p:cNvPr>
          <p:cNvSpPr txBox="1"/>
          <p:nvPr/>
        </p:nvSpPr>
        <p:spPr>
          <a:xfrm>
            <a:off x="3422459" y="6338017"/>
            <a:ext cx="6096000" cy="246221"/>
          </a:xfrm>
          <a:prstGeom prst="rect">
            <a:avLst/>
          </a:prstGeom>
          <a:noFill/>
        </p:spPr>
        <p:txBody>
          <a:bodyPr wrap="square">
            <a:spAutoFit/>
          </a:bodyPr>
          <a:lstStyle/>
          <a:p>
            <a:pPr defTabSz="609630" fontAlgn="auto">
              <a:spcBef>
                <a:spcPts val="0"/>
              </a:spcBef>
              <a:spcAft>
                <a:spcPts val="0"/>
              </a:spcAft>
            </a:pPr>
            <a:r>
              <a:rPr lang="en-US" sz="1000" dirty="0">
                <a:solidFill>
                  <a:srgbClr val="333333"/>
                </a:solidFill>
                <a:latin typeface="Poppins Light" panose="00000400000000000000" pitchFamily="2" charset="0"/>
                <a:cs typeface="Poppins Light" panose="00000400000000000000" pitchFamily="2" charset="0"/>
              </a:rPr>
              <a:t>Elliott RA, Boyd MJ, Salema N, et al. (2016) BMJ Quality &amp; Safety..</a:t>
            </a:r>
            <a:endParaRPr lang="en-CH" sz="1000" dirty="0">
              <a:solidFill>
                <a:prstClr val="black"/>
              </a:solidFill>
              <a:latin typeface="Poppins Light" panose="00000400000000000000" pitchFamily="2" charset="0"/>
              <a:cs typeface="Poppins Light" panose="00000400000000000000" pitchFamily="2" charset="0"/>
            </a:endParaRPr>
          </a:p>
        </p:txBody>
      </p:sp>
      <p:pic>
        <p:nvPicPr>
          <p:cNvPr id="12" name="Image 11">
            <a:extLst>
              <a:ext uri="{FF2B5EF4-FFF2-40B4-BE49-F238E27FC236}">
                <a16:creationId xmlns:a16="http://schemas.microsoft.com/office/drawing/2014/main" id="{760225A2-DF03-4451-9E8B-A8EA8A45FB40}"/>
              </a:ext>
            </a:extLst>
          </p:cNvPr>
          <p:cNvPicPr>
            <a:picLocks noChangeAspect="1"/>
          </p:cNvPicPr>
          <p:nvPr/>
        </p:nvPicPr>
        <p:blipFill>
          <a:blip r:embed="rId7"/>
          <a:stretch>
            <a:fillRect/>
          </a:stretch>
        </p:blipFill>
        <p:spPr>
          <a:xfrm>
            <a:off x="7634956" y="1108481"/>
            <a:ext cx="4175430" cy="1316812"/>
          </a:xfrm>
          <a:prstGeom prst="rect">
            <a:avLst/>
          </a:prstGeom>
        </p:spPr>
      </p:pic>
      <p:pic>
        <p:nvPicPr>
          <p:cNvPr id="65" name="Picture 4">
            <a:extLst>
              <a:ext uri="{FF2B5EF4-FFF2-40B4-BE49-F238E27FC236}">
                <a16:creationId xmlns:a16="http://schemas.microsoft.com/office/drawing/2014/main" id="{06B027B1-640F-47BC-B355-D01555B6AA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7813" y="4656687"/>
            <a:ext cx="2013073" cy="1254299"/>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128842D2-1135-4CBF-B9B1-AC1AE6C82F95}"/>
              </a:ext>
            </a:extLst>
          </p:cNvPr>
          <p:cNvPicPr>
            <a:picLocks noChangeAspect="1"/>
          </p:cNvPicPr>
          <p:nvPr/>
        </p:nvPicPr>
        <p:blipFill>
          <a:blip r:embed="rId9"/>
          <a:stretch>
            <a:fillRect/>
          </a:stretch>
        </p:blipFill>
        <p:spPr>
          <a:xfrm>
            <a:off x="6403266" y="4863047"/>
            <a:ext cx="2403268" cy="598194"/>
          </a:xfrm>
          <a:prstGeom prst="rect">
            <a:avLst/>
          </a:prstGeom>
        </p:spPr>
      </p:pic>
    </p:spTree>
    <p:extLst>
      <p:ext uri="{BB962C8B-B14F-4D97-AF65-F5344CB8AC3E}">
        <p14:creationId xmlns:p14="http://schemas.microsoft.com/office/powerpoint/2010/main" val="1062837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72781" y="841974"/>
            <a:ext cx="4996136" cy="584775"/>
          </a:xfrm>
        </p:spPr>
        <p:txBody>
          <a:bodyPr>
            <a:noAutofit/>
          </a:bodyPr>
          <a:lstStyle/>
          <a:p>
            <a:pPr algn="l"/>
            <a:r>
              <a:rPr lang="en-GB" sz="3200" dirty="0">
                <a:solidFill>
                  <a:srgbClr val="164EAA"/>
                </a:solidFill>
              </a:rPr>
              <a:t>Take-office messages</a:t>
            </a:r>
          </a:p>
        </p:txBody>
      </p:sp>
      <p:grpSp>
        <p:nvGrpSpPr>
          <p:cNvPr id="4" name="Groupe 3"/>
          <p:cNvGrpSpPr/>
          <p:nvPr/>
        </p:nvGrpSpPr>
        <p:grpSpPr>
          <a:xfrm>
            <a:off x="6323085" y="311718"/>
            <a:ext cx="5688015" cy="3196041"/>
            <a:chOff x="5951984" y="188640"/>
            <a:chExt cx="6240016" cy="3528392"/>
          </a:xfrm>
        </p:grpSpPr>
        <p:grpSp>
          <p:nvGrpSpPr>
            <p:cNvPr id="2" name="Groupe 26"/>
            <p:cNvGrpSpPr/>
            <p:nvPr/>
          </p:nvGrpSpPr>
          <p:grpSpPr>
            <a:xfrm>
              <a:off x="5951984" y="188640"/>
              <a:ext cx="5760640" cy="3528392"/>
              <a:chOff x="107504" y="188640"/>
              <a:chExt cx="5760640" cy="3528392"/>
            </a:xfrm>
          </p:grpSpPr>
          <p:pic>
            <p:nvPicPr>
              <p:cNvPr id="43025" name="Picture 5"/>
              <p:cNvPicPr>
                <a:picLocks noChangeAspect="1" noChangeArrowheads="1"/>
              </p:cNvPicPr>
              <p:nvPr/>
            </p:nvPicPr>
            <p:blipFill>
              <a:blip r:embed="rId3" cstate="print"/>
              <a:srcRect/>
              <a:stretch>
                <a:fillRect/>
              </a:stretch>
            </p:blipFill>
            <p:spPr bwMode="auto">
              <a:xfrm>
                <a:off x="251520" y="188640"/>
                <a:ext cx="5386880" cy="3472747"/>
              </a:xfrm>
              <a:prstGeom prst="rect">
                <a:avLst/>
              </a:prstGeom>
              <a:noFill/>
              <a:ln w="9525">
                <a:noFill/>
                <a:miter lim="800000"/>
                <a:headEnd/>
                <a:tailEnd/>
              </a:ln>
            </p:spPr>
          </p:pic>
          <p:sp>
            <p:nvSpPr>
              <p:cNvPr id="25" name="Rectangle 24"/>
              <p:cNvSpPr/>
              <p:nvPr/>
            </p:nvSpPr>
            <p:spPr>
              <a:xfrm>
                <a:off x="107504" y="1988840"/>
                <a:ext cx="576064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pic>
          <p:nvPicPr>
            <p:cNvPr id="176130" name="Picture 2"/>
            <p:cNvPicPr>
              <a:picLocks noChangeAspect="1" noChangeArrowheads="1"/>
            </p:cNvPicPr>
            <p:nvPr/>
          </p:nvPicPr>
          <p:blipFill>
            <a:blip r:embed="rId4" cstate="print"/>
            <a:srcRect/>
            <a:stretch>
              <a:fillRect/>
            </a:stretch>
          </p:blipFill>
          <p:spPr bwMode="auto">
            <a:xfrm>
              <a:off x="6071320" y="1137759"/>
              <a:ext cx="6120680" cy="1499153"/>
            </a:xfrm>
            <a:prstGeom prst="rect">
              <a:avLst/>
            </a:prstGeom>
            <a:noFill/>
            <a:ln w="9525">
              <a:noFill/>
              <a:miter lim="800000"/>
              <a:headEnd/>
              <a:tailEnd/>
            </a:ln>
            <a:effectLst/>
          </p:spPr>
        </p:pic>
        <p:sp>
          <p:nvSpPr>
            <p:cNvPr id="43010" name="ZoneTexte 5"/>
            <p:cNvSpPr txBox="1">
              <a:spLocks noChangeArrowheads="1"/>
            </p:cNvSpPr>
            <p:nvPr/>
          </p:nvSpPr>
          <p:spPr bwMode="auto">
            <a:xfrm>
              <a:off x="9705974" y="1032665"/>
              <a:ext cx="1650453" cy="338554"/>
            </a:xfrm>
            <a:prstGeom prst="rect">
              <a:avLst/>
            </a:prstGeom>
            <a:noFill/>
            <a:ln w="9525">
              <a:noFill/>
              <a:miter lim="800000"/>
              <a:headEnd/>
              <a:tailEnd/>
            </a:ln>
          </p:spPr>
          <p:txBody>
            <a:bodyPr wrap="square">
              <a:spAutoFit/>
            </a:bodyPr>
            <a:lstStyle/>
            <a:p>
              <a:pPr algn="r"/>
              <a:r>
                <a:rPr lang="fr-CH" sz="1600" dirty="0"/>
                <a:t>April 2010</a:t>
              </a:r>
              <a:endParaRPr lang="en-US" sz="1600" dirty="0"/>
            </a:p>
          </p:txBody>
        </p:sp>
      </p:grpSp>
      <p:sp>
        <p:nvSpPr>
          <p:cNvPr id="43012" name="Espace réservé du numéro de diapositive 20"/>
          <p:cNvSpPr>
            <a:spLocks noGrp="1"/>
          </p:cNvSpPr>
          <p:nvPr>
            <p:ph type="sldNum" sz="quarter" idx="4294967295"/>
          </p:nvPr>
        </p:nvSpPr>
        <p:spPr bwMode="auto">
          <a:xfrm>
            <a:off x="11610784" y="6482377"/>
            <a:ext cx="581216" cy="375623"/>
          </a:xfrm>
          <a:prstGeom prst="rect">
            <a:avLst/>
          </a:prstGeom>
          <a:noFill/>
          <a:ln>
            <a:miter lim="800000"/>
            <a:headEnd/>
            <a:tailEnd/>
          </a:ln>
        </p:spPr>
        <p:txBody>
          <a:bodyPr wrap="square" numCol="1" anchorCtr="0" compatLnSpc="1">
            <a:prstTxWarp prst="textNoShape">
              <a:avLst/>
            </a:prstTxWarp>
          </a:bodyPr>
          <a:lstStyle/>
          <a:p>
            <a:fld id="{859C7797-5BD1-4174-9FCF-1383BD37D8B5}" type="slidenum">
              <a:rPr lang="fr-CH" altLang="en-US" sz="1000">
                <a:solidFill>
                  <a:schemeClr val="tx2">
                    <a:lumMod val="60000"/>
                    <a:lumOff val="40000"/>
                  </a:schemeClr>
                </a:solidFill>
                <a:latin typeface="Arial" charset="0"/>
                <a:cs typeface="Arial" charset="0"/>
              </a:rPr>
              <a:pPr/>
              <a:t>37</a:t>
            </a:fld>
            <a:endParaRPr lang="fr-CH" altLang="en-US" sz="1000" dirty="0">
              <a:solidFill>
                <a:schemeClr val="tx2">
                  <a:lumMod val="60000"/>
                  <a:lumOff val="40000"/>
                </a:schemeClr>
              </a:solidFill>
              <a:latin typeface="Arial" charset="0"/>
              <a:cs typeface="Arial" charset="0"/>
            </a:endParaRPr>
          </a:p>
        </p:txBody>
      </p:sp>
      <p:sp>
        <p:nvSpPr>
          <p:cNvPr id="23" name="Rectangle 22"/>
          <p:cNvSpPr/>
          <p:nvPr/>
        </p:nvSpPr>
        <p:spPr>
          <a:xfrm>
            <a:off x="1631504" y="3933056"/>
            <a:ext cx="5832648"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Espace réservé du contenu 2"/>
          <p:cNvSpPr txBox="1">
            <a:spLocks/>
          </p:cNvSpPr>
          <p:nvPr/>
        </p:nvSpPr>
        <p:spPr>
          <a:xfrm>
            <a:off x="556923" y="2917619"/>
            <a:ext cx="11325653" cy="3096918"/>
          </a:xfrm>
          <a:prstGeom prst="rect">
            <a:avLst/>
          </a:prstGeom>
        </p:spPr>
        <p:txBody>
          <a:bodyPr>
            <a:noAutofit/>
          </a:bodyPr>
          <a:lstStyle/>
          <a:p>
            <a:pPr marL="342900" indent="-342900">
              <a:spcBef>
                <a:spcPct val="20000"/>
              </a:spcBef>
              <a:buFont typeface="Arial" pitchFamily="34" charset="0"/>
              <a:buChar char="•"/>
              <a:defRPr/>
            </a:pPr>
            <a:r>
              <a:rPr lang="en-US" sz="2400" dirty="0" err="1">
                <a:latin typeface="Arial" pitchFamily="34" charset="0"/>
                <a:cs typeface="Arial" pitchFamily="34" charset="0"/>
              </a:rPr>
              <a:t>L’adhesion</a:t>
            </a:r>
            <a:r>
              <a:rPr lang="en-US" sz="2400" dirty="0">
                <a:latin typeface="Arial" pitchFamily="34" charset="0"/>
                <a:cs typeface="Arial" pitchFamily="34" charset="0"/>
              </a:rPr>
              <a:t> </a:t>
            </a:r>
            <a:r>
              <a:rPr lang="en-US" sz="2400" dirty="0" err="1">
                <a:latin typeface="Arial" pitchFamily="34" charset="0"/>
                <a:cs typeface="Arial" pitchFamily="34" charset="0"/>
              </a:rPr>
              <a:t>thérapeutique</a:t>
            </a:r>
            <a:r>
              <a:rPr lang="en-US" sz="2400" dirty="0">
                <a:latin typeface="Arial" pitchFamily="34" charset="0"/>
                <a:cs typeface="Arial" pitchFamily="34" charset="0"/>
              </a:rPr>
              <a:t> </a:t>
            </a:r>
            <a:r>
              <a:rPr lang="en-US" sz="2400" dirty="0" err="1">
                <a:latin typeface="Arial" pitchFamily="34" charset="0"/>
                <a:cs typeface="Arial" pitchFamily="34" charset="0"/>
              </a:rPr>
              <a:t>est</a:t>
            </a:r>
            <a:r>
              <a:rPr lang="en-US" sz="2400" dirty="0">
                <a:latin typeface="Arial" pitchFamily="34" charset="0"/>
                <a:cs typeface="Arial" pitchFamily="34" charset="0"/>
              </a:rPr>
              <a:t> </a:t>
            </a:r>
            <a:r>
              <a:rPr lang="en-US" sz="2400" dirty="0" err="1">
                <a:solidFill>
                  <a:schemeClr val="accent5"/>
                </a:solidFill>
                <a:latin typeface="Arial" pitchFamily="34" charset="0"/>
                <a:cs typeface="Arial" pitchFamily="34" charset="0"/>
              </a:rPr>
              <a:t>une</a:t>
            </a:r>
            <a:r>
              <a:rPr lang="en-US" sz="2400" dirty="0">
                <a:solidFill>
                  <a:schemeClr val="accent5"/>
                </a:solidFill>
                <a:latin typeface="Arial" pitchFamily="34" charset="0"/>
                <a:cs typeface="Arial" pitchFamily="34" charset="0"/>
              </a:rPr>
              <a:t> </a:t>
            </a:r>
            <a:r>
              <a:rPr lang="en-US" sz="2400" dirty="0" err="1">
                <a:solidFill>
                  <a:schemeClr val="accent5"/>
                </a:solidFill>
                <a:latin typeface="Arial" pitchFamily="34" charset="0"/>
                <a:cs typeface="Arial" pitchFamily="34" charset="0"/>
              </a:rPr>
              <a:t>priorité</a:t>
            </a:r>
            <a:r>
              <a:rPr lang="en-US" sz="2400" dirty="0">
                <a:solidFill>
                  <a:schemeClr val="accent5"/>
                </a:solidFill>
                <a:latin typeface="Arial" pitchFamily="34" charset="0"/>
                <a:cs typeface="Arial" pitchFamily="34" charset="0"/>
              </a:rPr>
              <a:t> de santé </a:t>
            </a:r>
            <a:r>
              <a:rPr lang="en-US" sz="2400" dirty="0" err="1">
                <a:solidFill>
                  <a:schemeClr val="accent5"/>
                </a:solidFill>
                <a:latin typeface="Arial" pitchFamily="34" charset="0"/>
                <a:cs typeface="Arial" pitchFamily="34" charset="0"/>
              </a:rPr>
              <a:t>publique</a:t>
            </a:r>
            <a:endParaRPr lang="en-US" sz="2400" dirty="0">
              <a:solidFill>
                <a:schemeClr val="accent5"/>
              </a:solidFill>
              <a:latin typeface="Arial" pitchFamily="34" charset="0"/>
              <a:cs typeface="Arial" pitchFamily="34" charset="0"/>
            </a:endParaRPr>
          </a:p>
          <a:p>
            <a:pPr marL="342900" indent="-342900">
              <a:spcBef>
                <a:spcPct val="20000"/>
              </a:spcBef>
              <a:buFont typeface="Arial" pitchFamily="34" charset="0"/>
              <a:buChar char="•"/>
              <a:defRPr/>
            </a:pPr>
            <a:r>
              <a:rPr lang="en-US" sz="2400" dirty="0">
                <a:solidFill>
                  <a:schemeClr val="accent5"/>
                </a:solidFill>
                <a:latin typeface="Arial" pitchFamily="34" charset="0"/>
                <a:cs typeface="Arial" pitchFamily="34" charset="0"/>
              </a:rPr>
              <a:t>L’</a:t>
            </a:r>
            <a:r>
              <a:rPr lang="fr-FR" altLang="fr-FR" dirty="0">
                <a:solidFill>
                  <a:schemeClr val="accent5"/>
                </a:solidFill>
                <a:latin typeface="Arial Unicode MS"/>
              </a:rPr>
              <a:t>auto-efficacité du patient</a:t>
            </a:r>
            <a:r>
              <a:rPr lang="fr-FR" altLang="fr-FR" dirty="0">
                <a:latin typeface="Arial Unicode MS"/>
              </a:rPr>
              <a:t>, </a:t>
            </a:r>
            <a:r>
              <a:rPr lang="fr-FR" altLang="fr-FR" dirty="0">
                <a:solidFill>
                  <a:schemeClr val="accent5"/>
                </a:solidFill>
                <a:latin typeface="Arial Unicode MS"/>
              </a:rPr>
              <a:t>les croyances liées à la santé </a:t>
            </a:r>
            <a:r>
              <a:rPr lang="fr-FR" altLang="fr-FR" dirty="0">
                <a:latin typeface="Arial Unicode MS"/>
              </a:rPr>
              <a:t>et </a:t>
            </a:r>
            <a:r>
              <a:rPr lang="fr-FR" altLang="fr-FR" dirty="0">
                <a:solidFill>
                  <a:schemeClr val="accent5"/>
                </a:solidFill>
                <a:latin typeface="Arial Unicode MS"/>
              </a:rPr>
              <a:t>les obstacles perçus</a:t>
            </a:r>
            <a:r>
              <a:rPr lang="fr-FR" altLang="fr-FR" dirty="0">
                <a:latin typeface="Arial Unicode MS"/>
              </a:rPr>
              <a:t> sont les principaux déterminants de l’adhésion</a:t>
            </a:r>
            <a:r>
              <a:rPr lang="fr-FR" altLang="fr-FR" sz="1800" dirty="0"/>
              <a:t> </a:t>
            </a:r>
            <a:endParaRPr lang="fr-FR" altLang="fr-FR" sz="4800" dirty="0">
              <a:latin typeface="Arial" panose="020B0604020202020204" pitchFamily="34" charset="0"/>
            </a:endParaRPr>
          </a:p>
          <a:p>
            <a:pPr marL="342900" indent="-342900">
              <a:spcBef>
                <a:spcPct val="20000"/>
              </a:spcBef>
              <a:buFont typeface="Arial" pitchFamily="34" charset="0"/>
              <a:buChar char="•"/>
              <a:defRPr/>
            </a:pPr>
            <a:r>
              <a:rPr lang="fr-FR" altLang="fr-FR" dirty="0">
                <a:latin typeface="Arial Unicode MS"/>
              </a:rPr>
              <a:t>La responsabilité de l’adhésion au traitement doit être </a:t>
            </a:r>
            <a:r>
              <a:rPr lang="fr-FR" altLang="fr-FR" dirty="0">
                <a:solidFill>
                  <a:schemeClr val="accent5"/>
                </a:solidFill>
                <a:latin typeface="Arial Unicode MS"/>
              </a:rPr>
              <a:t>partagée </a:t>
            </a:r>
            <a:r>
              <a:rPr lang="fr-FR" altLang="fr-FR" dirty="0">
                <a:latin typeface="Arial Unicode MS"/>
              </a:rPr>
              <a:t>entre les patients et les professionnels de la santé</a:t>
            </a:r>
            <a:r>
              <a:rPr lang="fr-FR" altLang="fr-FR" sz="1800" dirty="0"/>
              <a:t> </a:t>
            </a:r>
            <a:endParaRPr lang="fr-FR" altLang="fr-FR" sz="4800" dirty="0">
              <a:latin typeface="Arial" panose="020B0604020202020204" pitchFamily="34" charset="0"/>
            </a:endParaRPr>
          </a:p>
          <a:p>
            <a:pPr marL="342900" indent="-342900">
              <a:spcBef>
                <a:spcPct val="20000"/>
              </a:spcBef>
              <a:buFont typeface="Arial" pitchFamily="34" charset="0"/>
              <a:buChar char="•"/>
              <a:defRPr/>
            </a:pPr>
            <a:r>
              <a:rPr lang="en-US" sz="2400" dirty="0">
                <a:latin typeface="Arial" pitchFamily="34" charset="0"/>
                <a:cs typeface="Arial" pitchFamily="34" charset="0"/>
              </a:rPr>
              <a:t>Comment </a:t>
            </a:r>
            <a:r>
              <a:rPr lang="en-US" dirty="0" err="1">
                <a:latin typeface="Arial" pitchFamily="34" charset="0"/>
                <a:cs typeface="Arial" pitchFamily="34" charset="0"/>
              </a:rPr>
              <a:t>pouvons</a:t>
            </a:r>
            <a:r>
              <a:rPr lang="en-US" dirty="0">
                <a:latin typeface="Arial" pitchFamily="34" charset="0"/>
                <a:cs typeface="Arial" pitchFamily="34" charset="0"/>
              </a:rPr>
              <a:t>-nous </a:t>
            </a:r>
            <a:r>
              <a:rPr lang="en-US" dirty="0" err="1">
                <a:latin typeface="Arial" pitchFamily="34" charset="0"/>
                <a:cs typeface="Arial" pitchFamily="34" charset="0"/>
              </a:rPr>
              <a:t>chacun.e</a:t>
            </a:r>
            <a:r>
              <a:rPr lang="en-US" dirty="0">
                <a:latin typeface="Arial" pitchFamily="34" charset="0"/>
                <a:cs typeface="Arial" pitchFamily="34" charset="0"/>
              </a:rPr>
              <a:t> </a:t>
            </a:r>
            <a:r>
              <a:rPr lang="en-US" dirty="0" err="1">
                <a:latin typeface="Arial" pitchFamily="34" charset="0"/>
                <a:cs typeface="Arial" pitchFamily="34" charset="0"/>
              </a:rPr>
              <a:t>traduire</a:t>
            </a:r>
            <a:r>
              <a:rPr lang="fr-FR" altLang="fr-FR" dirty="0">
                <a:latin typeface="Arial Unicode MS"/>
              </a:rPr>
              <a:t> les concepts d’</a:t>
            </a:r>
            <a:r>
              <a:rPr lang="fr-FR" altLang="fr-FR" dirty="0" err="1">
                <a:solidFill>
                  <a:srgbClr val="0070C0"/>
                </a:solidFill>
                <a:latin typeface="Arial Unicode MS"/>
              </a:rPr>
              <a:t>interprofessionalité</a:t>
            </a:r>
            <a:r>
              <a:rPr lang="fr-FR" altLang="fr-FR" dirty="0">
                <a:latin typeface="Arial Unicode MS"/>
              </a:rPr>
              <a:t> et du </a:t>
            </a:r>
            <a:r>
              <a:rPr lang="fr-FR" altLang="fr-FR" dirty="0">
                <a:solidFill>
                  <a:srgbClr val="0070C0"/>
                </a:solidFill>
                <a:latin typeface="Arial Unicode MS"/>
              </a:rPr>
              <a:t>partenariat patient </a:t>
            </a:r>
            <a:r>
              <a:rPr lang="fr-FR" altLang="fr-FR" dirty="0">
                <a:latin typeface="Arial Unicode MS"/>
              </a:rPr>
              <a:t>dans nos pratiques respectives et collaboratives?</a:t>
            </a:r>
            <a:r>
              <a:rPr lang="fr-FR" altLang="fr-FR" sz="1800" dirty="0"/>
              <a:t> </a:t>
            </a:r>
            <a:endParaRPr lang="fr-FR" altLang="fr-FR" sz="4800" dirty="0">
              <a:latin typeface="Arial" panose="020B0604020202020204" pitchFamily="34" charset="0"/>
            </a:endParaRPr>
          </a:p>
        </p:txBody>
      </p:sp>
      <p:pic>
        <p:nvPicPr>
          <p:cNvPr id="5" name="Image 4">
            <a:extLst>
              <a:ext uri="{FF2B5EF4-FFF2-40B4-BE49-F238E27FC236}">
                <a16:creationId xmlns:a16="http://schemas.microsoft.com/office/drawing/2014/main" id="{12EA860E-B67A-4CE7-F2C0-A11E440299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1093815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DBCF6-F916-474D-9438-E1D58AC01F3B}"/>
              </a:ext>
            </a:extLst>
          </p:cNvPr>
          <p:cNvSpPr>
            <a:spLocks noGrp="1"/>
          </p:cNvSpPr>
          <p:nvPr>
            <p:ph type="title"/>
          </p:nvPr>
        </p:nvSpPr>
        <p:spPr>
          <a:xfrm>
            <a:off x="4488151" y="1986729"/>
            <a:ext cx="3215697" cy="1325563"/>
          </a:xfrm>
        </p:spPr>
        <p:txBody>
          <a:bodyPr/>
          <a:lstStyle/>
          <a:p>
            <a:r>
              <a:rPr lang="fr-FR" dirty="0">
                <a:solidFill>
                  <a:srgbClr val="0070C0"/>
                </a:solidFill>
              </a:rPr>
              <a:t>MERCI!</a:t>
            </a:r>
          </a:p>
        </p:txBody>
      </p:sp>
      <p:sp>
        <p:nvSpPr>
          <p:cNvPr id="8" name="Espace réservé du numéro de diapositive 7">
            <a:extLst>
              <a:ext uri="{FF2B5EF4-FFF2-40B4-BE49-F238E27FC236}">
                <a16:creationId xmlns:a16="http://schemas.microsoft.com/office/drawing/2014/main" id="{A0F4F504-3414-BF45-7FE3-7C8BC60D2D8D}"/>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38</a:t>
            </a:fld>
            <a:endParaRPr lang="fr-CH" dirty="0"/>
          </a:p>
        </p:txBody>
      </p:sp>
      <p:pic>
        <p:nvPicPr>
          <p:cNvPr id="9" name="Image 8">
            <a:extLst>
              <a:ext uri="{FF2B5EF4-FFF2-40B4-BE49-F238E27FC236}">
                <a16:creationId xmlns:a16="http://schemas.microsoft.com/office/drawing/2014/main" id="{C1B89844-88E2-EB3E-7522-2D6A3A938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
        <p:nvSpPr>
          <p:cNvPr id="3" name="ZoneTexte 2">
            <a:extLst>
              <a:ext uri="{FF2B5EF4-FFF2-40B4-BE49-F238E27FC236}">
                <a16:creationId xmlns:a16="http://schemas.microsoft.com/office/drawing/2014/main" id="{264517CA-7375-4C1C-9E67-E9297EBF6906}"/>
              </a:ext>
            </a:extLst>
          </p:cNvPr>
          <p:cNvSpPr txBox="1"/>
          <p:nvPr/>
        </p:nvSpPr>
        <p:spPr>
          <a:xfrm>
            <a:off x="3498197" y="3906099"/>
            <a:ext cx="6259132" cy="1569660"/>
          </a:xfrm>
          <a:prstGeom prst="rect">
            <a:avLst/>
          </a:prstGeom>
          <a:noFill/>
        </p:spPr>
        <p:txBody>
          <a:bodyPr wrap="square" rtlCol="0">
            <a:spAutoFit/>
          </a:bodyPr>
          <a:lstStyle/>
          <a:p>
            <a:r>
              <a:rPr lang="de-CH" dirty="0">
                <a:latin typeface="+mn-lt"/>
                <a:hlinkClick r:id="rId4"/>
              </a:rPr>
              <a:t>ralitza.gauthier@pharma24.swiss</a:t>
            </a:r>
          </a:p>
          <a:p>
            <a:r>
              <a:rPr lang="de-CH" dirty="0">
                <a:latin typeface="+mn-lt"/>
                <a:hlinkClick r:id="rId4"/>
              </a:rPr>
              <a:t>Dr.Mazouri@cmtb.ch</a:t>
            </a:r>
          </a:p>
          <a:p>
            <a:r>
              <a:rPr lang="de-CH" dirty="0">
                <a:latin typeface="+mn-lt"/>
                <a:hlinkClick r:id="rId4"/>
              </a:rPr>
              <a:t>marie.schneider@unige.ch</a:t>
            </a:r>
            <a:endParaRPr lang="de-CH" dirty="0">
              <a:latin typeface="+mn-lt"/>
            </a:endParaRPr>
          </a:p>
          <a:p>
            <a:r>
              <a:rPr lang="de-CH" dirty="0">
                <a:latin typeface="+mn-lt"/>
                <a:hlinkClick r:id="rId5"/>
              </a:rPr>
              <a:t>marie.schneider@pharma24.swiss</a:t>
            </a:r>
            <a:r>
              <a:rPr lang="de-CH" dirty="0">
                <a:latin typeface="+mn-lt"/>
              </a:rPr>
              <a:t> </a:t>
            </a:r>
            <a:endParaRPr lang="fr-FR" dirty="0">
              <a:latin typeface="+mn-lt"/>
            </a:endParaRPr>
          </a:p>
        </p:txBody>
      </p:sp>
      <p:pic>
        <p:nvPicPr>
          <p:cNvPr id="5" name="Image 4" descr="Une image contenant Police, symbole, Graphique, logo&#10;&#10;Description générée automatiquement">
            <a:extLst>
              <a:ext uri="{FF2B5EF4-FFF2-40B4-BE49-F238E27FC236}">
                <a16:creationId xmlns:a16="http://schemas.microsoft.com/office/drawing/2014/main" id="{402191CD-90C4-AAD9-A026-F8A4C59AF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4494" y="6204008"/>
            <a:ext cx="1304424" cy="541067"/>
          </a:xfrm>
          <a:prstGeom prst="rect">
            <a:avLst/>
          </a:prstGeom>
        </p:spPr>
      </p:pic>
    </p:spTree>
    <p:extLst>
      <p:ext uri="{BB962C8B-B14F-4D97-AF65-F5344CB8AC3E}">
        <p14:creationId xmlns:p14="http://schemas.microsoft.com/office/powerpoint/2010/main" val="119544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E09C9-E4AC-4C2B-B12F-2811C569F39D}"/>
              </a:ext>
            </a:extLst>
          </p:cNvPr>
          <p:cNvSpPr>
            <a:spLocks noGrp="1"/>
          </p:cNvSpPr>
          <p:nvPr>
            <p:ph type="title"/>
          </p:nvPr>
        </p:nvSpPr>
        <p:spPr/>
        <p:txBody>
          <a:bodyPr/>
          <a:lstStyle/>
          <a:p>
            <a:r>
              <a:rPr lang="fr-FR" dirty="0"/>
              <a:t>Réserve</a:t>
            </a:r>
          </a:p>
        </p:txBody>
      </p:sp>
      <p:sp>
        <p:nvSpPr>
          <p:cNvPr id="3" name="Espace réservé du contenu 2">
            <a:extLst>
              <a:ext uri="{FF2B5EF4-FFF2-40B4-BE49-F238E27FC236}">
                <a16:creationId xmlns:a16="http://schemas.microsoft.com/office/drawing/2014/main" id="{B64BC0DE-F5F5-4423-92BD-F4C4ED9818B5}"/>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70F4755-9027-7491-1875-C6CDFADF89A5}"/>
              </a:ext>
            </a:extLst>
          </p:cNvPr>
          <p:cNvSpPr>
            <a:spLocks noGrp="1"/>
          </p:cNvSpPr>
          <p:nvPr>
            <p:ph type="sldNum" sz="quarter" idx="4294967295"/>
          </p:nvPr>
        </p:nvSpPr>
        <p:spPr>
          <a:xfrm>
            <a:off x="11610784" y="6485296"/>
            <a:ext cx="581216" cy="375623"/>
          </a:xfrm>
        </p:spPr>
        <p:txBody>
          <a:bodyPr/>
          <a:lstStyle/>
          <a:p>
            <a:fld id="{DADE71CD-10DE-401A-8300-22BBDD94B61E}" type="slidenum">
              <a:rPr lang="fr-CH" smtClean="0"/>
              <a:t>39</a:t>
            </a:fld>
            <a:endParaRPr lang="fr-CH"/>
          </a:p>
        </p:txBody>
      </p:sp>
    </p:spTree>
    <p:extLst>
      <p:ext uri="{BB962C8B-B14F-4D97-AF65-F5344CB8AC3E}">
        <p14:creationId xmlns:p14="http://schemas.microsoft.com/office/powerpoint/2010/main" val="62179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5F1F981-C493-A01E-1A1E-E4729D412817}"/>
              </a:ext>
            </a:extLst>
          </p:cNvPr>
          <p:cNvSpPr/>
          <p:nvPr>
            <p:custDataLst>
              <p:tags r:id="rId1"/>
            </p:custDataLst>
          </p:nvPr>
        </p:nvSpPr>
        <p:spPr>
          <a:xfrm>
            <a:off x="5398404" y="5586857"/>
            <a:ext cx="2355106" cy="9060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9247042E-F027-626C-D6D7-3CE64CC9D40E}"/>
              </a:ext>
            </a:extLst>
          </p:cNvPr>
          <p:cNvSpPr/>
          <p:nvPr>
            <p:custDataLst>
              <p:tags r:id="rId2"/>
            </p:custDataLst>
          </p:nvPr>
        </p:nvSpPr>
        <p:spPr>
          <a:xfrm>
            <a:off x="5435674" y="4663458"/>
            <a:ext cx="2355106" cy="9060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19ADE3C4-F69C-2482-5B38-98E250C090A2}"/>
              </a:ext>
            </a:extLst>
          </p:cNvPr>
          <p:cNvSpPr/>
          <p:nvPr>
            <p:custDataLst>
              <p:tags r:id="rId3"/>
            </p:custDataLst>
          </p:nvPr>
        </p:nvSpPr>
        <p:spPr>
          <a:xfrm>
            <a:off x="5398404" y="3703460"/>
            <a:ext cx="2355106" cy="9060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CF6F5A61-605E-5B79-89E7-89215544AF7E}"/>
              </a:ext>
            </a:extLst>
          </p:cNvPr>
          <p:cNvSpPr/>
          <p:nvPr>
            <p:custDataLst>
              <p:tags r:id="rId4"/>
            </p:custDataLst>
          </p:nvPr>
        </p:nvSpPr>
        <p:spPr>
          <a:xfrm>
            <a:off x="5375611" y="2782341"/>
            <a:ext cx="2355106" cy="9060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EB252B6D-6F88-917C-A988-DAC8A182DB80}"/>
              </a:ext>
            </a:extLst>
          </p:cNvPr>
          <p:cNvSpPr/>
          <p:nvPr>
            <p:custDataLst>
              <p:tags r:id="rId5"/>
            </p:custDataLst>
          </p:nvPr>
        </p:nvSpPr>
        <p:spPr>
          <a:xfrm>
            <a:off x="5416446" y="1873118"/>
            <a:ext cx="2355106" cy="9060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cxnSp>
        <p:nvCxnSpPr>
          <p:cNvPr id="9" name="Connecteur droit 8">
            <a:extLst>
              <a:ext uri="{FF2B5EF4-FFF2-40B4-BE49-F238E27FC236}">
                <a16:creationId xmlns:a16="http://schemas.microsoft.com/office/drawing/2014/main" id="{2F8CE1D4-D9C4-AEE0-7EF2-E1861FA19C9C}"/>
              </a:ext>
            </a:extLst>
          </p:cNvPr>
          <p:cNvCxnSpPr>
            <a:cxnSpLocks/>
            <a:endCxn id="4" idx="2"/>
          </p:cNvCxnSpPr>
          <p:nvPr>
            <p:custDataLst>
              <p:tags r:id="rId6"/>
            </p:custDataLst>
          </p:nvPr>
        </p:nvCxnSpPr>
        <p:spPr>
          <a:xfrm>
            <a:off x="2510757" y="4280965"/>
            <a:ext cx="2887647" cy="17589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B336195F-5AD9-E3EE-F871-8EA59338D281}"/>
              </a:ext>
            </a:extLst>
          </p:cNvPr>
          <p:cNvCxnSpPr>
            <a:cxnSpLocks/>
            <a:endCxn id="5" idx="2"/>
          </p:cNvCxnSpPr>
          <p:nvPr>
            <p:custDataLst>
              <p:tags r:id="rId7"/>
            </p:custDataLst>
          </p:nvPr>
        </p:nvCxnSpPr>
        <p:spPr>
          <a:xfrm>
            <a:off x="2985887" y="4184118"/>
            <a:ext cx="2449787" cy="93234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379533D-94A8-1330-7A91-A1C0AD387673}"/>
              </a:ext>
            </a:extLst>
          </p:cNvPr>
          <p:cNvCxnSpPr>
            <a:cxnSpLocks/>
          </p:cNvCxnSpPr>
          <p:nvPr>
            <p:custDataLst>
              <p:tags r:id="rId8"/>
            </p:custDataLst>
          </p:nvPr>
        </p:nvCxnSpPr>
        <p:spPr>
          <a:xfrm>
            <a:off x="3299652" y="3877163"/>
            <a:ext cx="2136022" cy="27011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5FD6D0B-0A82-FE34-C3F4-D76DDD7161F4}"/>
              </a:ext>
            </a:extLst>
          </p:cNvPr>
          <p:cNvCxnSpPr>
            <a:cxnSpLocks/>
          </p:cNvCxnSpPr>
          <p:nvPr>
            <p:custDataLst>
              <p:tags r:id="rId9"/>
            </p:custDataLst>
          </p:nvPr>
        </p:nvCxnSpPr>
        <p:spPr>
          <a:xfrm flipV="1">
            <a:off x="3416098" y="2344890"/>
            <a:ext cx="2046177" cy="53533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29C691C6-0BBF-1613-9D20-C9514330CD23}"/>
              </a:ext>
            </a:extLst>
          </p:cNvPr>
          <p:cNvSpPr/>
          <p:nvPr>
            <p:custDataLst>
              <p:tags r:id="rId10"/>
            </p:custDataLst>
          </p:nvPr>
        </p:nvSpPr>
        <p:spPr>
          <a:xfrm>
            <a:off x="5391695" y="945020"/>
            <a:ext cx="2355106" cy="9060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cxnSp>
        <p:nvCxnSpPr>
          <p:cNvPr id="14" name="Connecteur droit 13">
            <a:extLst>
              <a:ext uri="{FF2B5EF4-FFF2-40B4-BE49-F238E27FC236}">
                <a16:creationId xmlns:a16="http://schemas.microsoft.com/office/drawing/2014/main" id="{20B4906D-F011-8D55-C436-DFBFF27FF0ED}"/>
              </a:ext>
            </a:extLst>
          </p:cNvPr>
          <p:cNvCxnSpPr>
            <a:cxnSpLocks/>
            <a:stCxn id="20" idx="7"/>
            <a:endCxn id="13" idx="2"/>
          </p:cNvCxnSpPr>
          <p:nvPr>
            <p:custDataLst>
              <p:tags r:id="rId11"/>
            </p:custDataLst>
          </p:nvPr>
        </p:nvCxnSpPr>
        <p:spPr>
          <a:xfrm flipV="1">
            <a:off x="3146800" y="1398029"/>
            <a:ext cx="2244895" cy="111190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2" descr="Icône De Fréquence Cardiaque - Moniteur De Santé Fréquence Cardiaque Noire  Icône De Vecteur De Tension Artérielle Illustration Stock - Illustration du  noir, cardiologie: 119753576">
            <a:extLst>
              <a:ext uri="{FF2B5EF4-FFF2-40B4-BE49-F238E27FC236}">
                <a16:creationId xmlns:a16="http://schemas.microsoft.com/office/drawing/2014/main" id="{25F66645-EED9-C630-E9E1-F2911055B35F}"/>
              </a:ext>
            </a:extLst>
          </p:cNvPr>
          <p:cNvPicPr>
            <a:picLocks noChangeAspect="1" noChangeArrowheads="1"/>
          </p:cNvPicPr>
          <p:nvPr>
            <p:custDataLst>
              <p:tags r:id="rId12"/>
            </p:custDataLst>
          </p:nvPr>
        </p:nvPicPr>
        <p:blipFill>
          <a:blip r:embed="rId41" cstate="print">
            <a:extLst>
              <a:ext uri="{28A0092B-C50C-407E-A947-70E740481C1C}">
                <a14:useLocalDpi xmlns:a14="http://schemas.microsoft.com/office/drawing/2010/main" val="0"/>
              </a:ext>
            </a:extLst>
          </a:blip>
          <a:srcRect/>
          <a:stretch>
            <a:fillRect/>
          </a:stretch>
        </p:blipFill>
        <p:spPr bwMode="auto">
          <a:xfrm>
            <a:off x="4182672" y="1667390"/>
            <a:ext cx="482813" cy="480398"/>
          </a:xfrm>
          <a:prstGeom prst="rect">
            <a:avLst/>
          </a:prstGeom>
          <a:solidFill>
            <a:schemeClr val="bg1">
              <a:lumMod val="50000"/>
            </a:schemeClr>
          </a:solidFill>
        </p:spPr>
      </p:pic>
      <p:pic>
        <p:nvPicPr>
          <p:cNvPr id="16" name="Picture 16" descr="Fichier:Logodollar.jpg — Wikipédia">
            <a:extLst>
              <a:ext uri="{FF2B5EF4-FFF2-40B4-BE49-F238E27FC236}">
                <a16:creationId xmlns:a16="http://schemas.microsoft.com/office/drawing/2014/main" id="{60D429E2-1906-8F88-55E4-DC657886C5CE}"/>
              </a:ext>
            </a:extLst>
          </p:cNvPr>
          <p:cNvPicPr>
            <a:picLocks noChangeAspect="1" noChangeArrowheads="1"/>
          </p:cNvPicPr>
          <p:nvPr>
            <p:custDataLst>
              <p:tags r:id="rId13"/>
            </p:custDataLst>
          </p:nvPr>
        </p:nvPicPr>
        <p:blipFill>
          <a:blip r:embed="rId42" cstate="print">
            <a:extLst>
              <a:ext uri="{28A0092B-C50C-407E-A947-70E740481C1C}">
                <a14:useLocalDpi xmlns:a14="http://schemas.microsoft.com/office/drawing/2010/main" val="0"/>
              </a:ext>
            </a:extLst>
          </a:blip>
          <a:srcRect/>
          <a:stretch>
            <a:fillRect/>
          </a:stretch>
        </p:blipFill>
        <p:spPr bwMode="auto">
          <a:xfrm>
            <a:off x="4178273" y="4501063"/>
            <a:ext cx="429650" cy="429650"/>
          </a:xfrm>
          <a:prstGeom prst="rect">
            <a:avLst/>
          </a:prstGeom>
          <a:solidFill>
            <a:schemeClr val="bg1">
              <a:lumMod val="50000"/>
            </a:schemeClr>
          </a:solidFill>
        </p:spPr>
      </p:pic>
      <p:grpSp>
        <p:nvGrpSpPr>
          <p:cNvPr id="17" name="Gruppieren 35">
            <a:extLst>
              <a:ext uri="{FF2B5EF4-FFF2-40B4-BE49-F238E27FC236}">
                <a16:creationId xmlns:a16="http://schemas.microsoft.com/office/drawing/2014/main" id="{253368BE-7965-7821-087D-35D6713D476B}"/>
              </a:ext>
            </a:extLst>
          </p:cNvPr>
          <p:cNvGrpSpPr/>
          <p:nvPr>
            <p:custDataLst>
              <p:tags r:id="rId14"/>
            </p:custDataLst>
          </p:nvPr>
        </p:nvGrpSpPr>
        <p:grpSpPr>
          <a:xfrm>
            <a:off x="4100119" y="5102238"/>
            <a:ext cx="534123" cy="539617"/>
            <a:chOff x="4886963" y="5257482"/>
            <a:chExt cx="534123" cy="539617"/>
          </a:xfrm>
        </p:grpSpPr>
        <p:sp>
          <p:nvSpPr>
            <p:cNvPr id="18" name="Rechteck 34">
              <a:extLst>
                <a:ext uri="{FF2B5EF4-FFF2-40B4-BE49-F238E27FC236}">
                  <a16:creationId xmlns:a16="http://schemas.microsoft.com/office/drawing/2014/main" id="{5B437D67-7884-ABA2-D89E-5B01F061357A}"/>
                </a:ext>
              </a:extLst>
            </p:cNvPr>
            <p:cNvSpPr/>
            <p:nvPr/>
          </p:nvSpPr>
          <p:spPr>
            <a:xfrm>
              <a:off x="4886963" y="5257482"/>
              <a:ext cx="534123" cy="539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9" name="Grafik 26" descr="Nachhaltigkeit">
              <a:extLst>
                <a:ext uri="{FF2B5EF4-FFF2-40B4-BE49-F238E27FC236}">
                  <a16:creationId xmlns:a16="http://schemas.microsoft.com/office/drawing/2014/main" id="{48E9DD37-D47A-4B3C-DB90-01691E64980E}"/>
                </a:ext>
              </a:extLst>
            </p:cNvPr>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4895346" y="5294327"/>
              <a:ext cx="485362" cy="485362"/>
            </a:xfrm>
            <a:prstGeom prst="rect">
              <a:avLst/>
            </a:prstGeom>
          </p:spPr>
        </p:pic>
      </p:grpSp>
      <p:pic>
        <p:nvPicPr>
          <p:cNvPr id="20" name="Image 19">
            <a:extLst>
              <a:ext uri="{FF2B5EF4-FFF2-40B4-BE49-F238E27FC236}">
                <a16:creationId xmlns:a16="http://schemas.microsoft.com/office/drawing/2014/main" id="{F4839BBE-538E-F566-F63D-6DC627DF5064}"/>
              </a:ext>
            </a:extLst>
          </p:cNvPr>
          <p:cNvPicPr>
            <a:picLocks noChangeAspect="1"/>
          </p:cNvPicPr>
          <p:nvPr>
            <p:custDataLst>
              <p:tags r:id="rId15"/>
            </p:custDataLst>
          </p:nvPr>
        </p:nvPicPr>
        <p:blipFill rotWithShape="1">
          <a:blip r:embed="rId45" cstate="print">
            <a:clrChange>
              <a:clrFrom>
                <a:srgbClr val="DFA92B"/>
              </a:clrFrom>
              <a:clrTo>
                <a:srgbClr val="DFA92B">
                  <a:alpha val="0"/>
                </a:srgbClr>
              </a:clrTo>
            </a:clrChange>
            <a:duotone>
              <a:schemeClr val="bg2">
                <a:shade val="45000"/>
                <a:satMod val="135000"/>
              </a:schemeClr>
              <a:prstClr val="white"/>
            </a:duotone>
            <a:extLst>
              <a:ext uri="{BEBA8EAE-BF5A-486C-A8C5-ECC9F3942E4B}">
                <a14:imgProps xmlns:a14="http://schemas.microsoft.com/office/drawing/2010/main">
                  <a14:imgLayer r:embed="rId46">
                    <a14:imgEffect>
                      <a14:colorTemperature colorTemp="4700"/>
                    </a14:imgEffect>
                    <a14:imgEffect>
                      <a14:saturation sat="0"/>
                    </a14:imgEffect>
                  </a14:imgLayer>
                </a14:imgProps>
              </a:ext>
              <a:ext uri="{28A0092B-C50C-407E-A947-70E740481C1C}">
                <a14:useLocalDpi xmlns:a14="http://schemas.microsoft.com/office/drawing/2010/main" val="0"/>
              </a:ext>
            </a:extLst>
          </a:blip>
          <a:srcRect l="11587" t="697" r="5420" b="128"/>
          <a:stretch/>
        </p:blipFill>
        <p:spPr>
          <a:xfrm>
            <a:off x="1114151" y="2195497"/>
            <a:ext cx="2381396" cy="2147124"/>
          </a:xfrm>
          <a:prstGeom prst="ellipse">
            <a:avLst/>
          </a:prstGeom>
          <a:ln w="12700" cap="rnd">
            <a:solidFill>
              <a:srgbClr val="7F7F7F"/>
            </a:solidFill>
          </a:ln>
          <a:effectLst/>
          <a:scene3d>
            <a:camera prst="orthographicFront"/>
            <a:lightRig rig="contrasting" dir="t">
              <a:rot lat="0" lon="0" rev="3000000"/>
            </a:lightRig>
          </a:scene3d>
          <a:sp3d contourW="7620">
            <a:bevelT w="95250" h="31750"/>
            <a:contourClr>
              <a:srgbClr val="333333"/>
            </a:contourClr>
          </a:sp3d>
        </p:spPr>
      </p:pic>
      <p:sp>
        <p:nvSpPr>
          <p:cNvPr id="21" name="Rectangle 20">
            <a:extLst>
              <a:ext uri="{FF2B5EF4-FFF2-40B4-BE49-F238E27FC236}">
                <a16:creationId xmlns:a16="http://schemas.microsoft.com/office/drawing/2014/main" id="{C8D06302-C46B-E634-38CC-1F85EC78DE26}"/>
              </a:ext>
            </a:extLst>
          </p:cNvPr>
          <p:cNvSpPr/>
          <p:nvPr>
            <p:custDataLst>
              <p:tags r:id="rId16"/>
            </p:custDataLst>
          </p:nvPr>
        </p:nvSpPr>
        <p:spPr>
          <a:xfrm>
            <a:off x="1059510" y="2894879"/>
            <a:ext cx="2490677" cy="707886"/>
          </a:xfrm>
          <a:prstGeom prst="rect">
            <a:avLst/>
          </a:prstGeom>
          <a:effectLst/>
        </p:spPr>
        <p:txBody>
          <a:bodyPr wrap="square">
            <a:spAutoFit/>
          </a:bodyPr>
          <a:lstStyle/>
          <a:p>
            <a:pPr algn="ctr"/>
            <a:r>
              <a:rPr lang="fr-CH" sz="2000" b="1" dirty="0">
                <a:latin typeface="Arial" panose="020B0604020202020204" pitchFamily="34" charset="0"/>
                <a:cs typeface="Arial" panose="020B0604020202020204" pitchFamily="34" charset="0"/>
              </a:rPr>
              <a:t>Non-adhésion médicamenteuse</a:t>
            </a:r>
            <a:endParaRPr lang="en-AU" sz="2000" b="1" dirty="0">
              <a:latin typeface="Arial" panose="020B0604020202020204" pitchFamily="34" charset="0"/>
              <a:cs typeface="Arial" panose="020B0604020202020204" pitchFamily="34" charset="0"/>
            </a:endParaRPr>
          </a:p>
        </p:txBody>
      </p:sp>
      <p:pic>
        <p:nvPicPr>
          <p:cNvPr id="22" name="Image 21">
            <a:extLst>
              <a:ext uri="{FF2B5EF4-FFF2-40B4-BE49-F238E27FC236}">
                <a16:creationId xmlns:a16="http://schemas.microsoft.com/office/drawing/2014/main" id="{B4BA2E8F-303A-2650-A7E2-1BD58F333E62}"/>
              </a:ext>
            </a:extLst>
          </p:cNvPr>
          <p:cNvPicPr>
            <a:picLocks noChangeAspect="1"/>
          </p:cNvPicPr>
          <p:nvPr>
            <p:custDataLst>
              <p:tags r:id="rId17"/>
            </p:custDataLst>
          </p:nvPr>
        </p:nvPicPr>
        <p:blipFill>
          <a:blip r:embed="rId47"/>
          <a:stretch>
            <a:fillRect/>
          </a:stretch>
        </p:blipFill>
        <p:spPr>
          <a:xfrm>
            <a:off x="4170677" y="2425283"/>
            <a:ext cx="529804" cy="454585"/>
          </a:xfrm>
          <a:prstGeom prst="rect">
            <a:avLst/>
          </a:prstGeom>
        </p:spPr>
      </p:pic>
      <p:sp>
        <p:nvSpPr>
          <p:cNvPr id="23" name="Rectangle 22">
            <a:extLst>
              <a:ext uri="{FF2B5EF4-FFF2-40B4-BE49-F238E27FC236}">
                <a16:creationId xmlns:a16="http://schemas.microsoft.com/office/drawing/2014/main" id="{C3F265F2-15DA-7A90-6D11-BF5597D53C11}"/>
              </a:ext>
            </a:extLst>
          </p:cNvPr>
          <p:cNvSpPr/>
          <p:nvPr>
            <p:custDataLst>
              <p:tags r:id="rId18"/>
            </p:custDataLst>
          </p:nvPr>
        </p:nvSpPr>
        <p:spPr>
          <a:xfrm>
            <a:off x="8662190" y="3987192"/>
            <a:ext cx="3529810" cy="923330"/>
          </a:xfrm>
          <a:prstGeom prst="rect">
            <a:avLst/>
          </a:prstGeom>
        </p:spPr>
        <p:txBody>
          <a:bodyPr wrap="square">
            <a:spAutoFit/>
          </a:bodyPr>
          <a:lstStyle/>
          <a:p>
            <a:r>
              <a:rPr lang="fr-CH" sz="1800" dirty="0">
                <a:latin typeface="Arial" panose="020B0604020202020204" pitchFamily="34" charset="0"/>
                <a:cs typeface="Arial" panose="020B0604020202020204" pitchFamily="34" charset="0"/>
              </a:rPr>
              <a:t>200’000 décès par année en Europe (diabète, hypertension, dyslipidémie)</a:t>
            </a:r>
          </a:p>
        </p:txBody>
      </p:sp>
      <p:sp>
        <p:nvSpPr>
          <p:cNvPr id="24" name="Rectangle 23">
            <a:extLst>
              <a:ext uri="{FF2B5EF4-FFF2-40B4-BE49-F238E27FC236}">
                <a16:creationId xmlns:a16="http://schemas.microsoft.com/office/drawing/2014/main" id="{1E19163C-EF40-6E82-7AB7-847891181EC5}"/>
              </a:ext>
            </a:extLst>
          </p:cNvPr>
          <p:cNvSpPr/>
          <p:nvPr>
            <p:custDataLst>
              <p:tags r:id="rId19"/>
            </p:custDataLst>
          </p:nvPr>
        </p:nvSpPr>
        <p:spPr>
          <a:xfrm>
            <a:off x="8662190" y="4930713"/>
            <a:ext cx="3279154" cy="646331"/>
          </a:xfrm>
          <a:prstGeom prst="rect">
            <a:avLst/>
          </a:prstGeom>
        </p:spPr>
        <p:txBody>
          <a:bodyPr wrap="square">
            <a:spAutoFit/>
          </a:bodyPr>
          <a:lstStyle/>
          <a:p>
            <a:r>
              <a:rPr lang="fr-CH" sz="1800" dirty="0">
                <a:latin typeface="Arial" panose="020B0604020202020204" pitchFamily="34" charset="0"/>
                <a:cs typeface="Arial" panose="020B0604020202020204" pitchFamily="34" charset="0"/>
              </a:rPr>
              <a:t>125 milliards d’euros par année en Europe</a:t>
            </a:r>
          </a:p>
        </p:txBody>
      </p:sp>
      <p:cxnSp>
        <p:nvCxnSpPr>
          <p:cNvPr id="25" name="Connecteur droit 24">
            <a:extLst>
              <a:ext uri="{FF2B5EF4-FFF2-40B4-BE49-F238E27FC236}">
                <a16:creationId xmlns:a16="http://schemas.microsoft.com/office/drawing/2014/main" id="{4C1A25E2-3B63-B03B-D823-860D2AD53892}"/>
              </a:ext>
            </a:extLst>
          </p:cNvPr>
          <p:cNvCxnSpPr>
            <a:cxnSpLocks/>
            <a:stCxn id="20" idx="6"/>
          </p:cNvCxnSpPr>
          <p:nvPr>
            <p:custDataLst>
              <p:tags r:id="rId20"/>
            </p:custDataLst>
          </p:nvPr>
        </p:nvCxnSpPr>
        <p:spPr>
          <a:xfrm flipV="1">
            <a:off x="3495547" y="3217356"/>
            <a:ext cx="1880064" cy="5170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14" descr="Red Cross Hospital Logo - Hospital Logo Red Cross Transparent PNG - 500x500  - Free Download on NicePNG">
            <a:extLst>
              <a:ext uri="{FF2B5EF4-FFF2-40B4-BE49-F238E27FC236}">
                <a16:creationId xmlns:a16="http://schemas.microsoft.com/office/drawing/2014/main" id="{4A34A636-6646-A899-B52A-AD95444C3986}"/>
              </a:ext>
            </a:extLst>
          </p:cNvPr>
          <p:cNvPicPr>
            <a:picLocks noChangeAspect="1" noChangeArrowheads="1"/>
          </p:cNvPicPr>
          <p:nvPr>
            <p:custDataLst>
              <p:tags r:id="rId21"/>
            </p:custDataLst>
          </p:nvPr>
        </p:nvPicPr>
        <p:blipFill rotWithShape="1">
          <a:blip r:embed="rId48" cstate="print">
            <a:grayscl/>
            <a:extLst>
              <a:ext uri="{28A0092B-C50C-407E-A947-70E740481C1C}">
                <a14:useLocalDpi xmlns:a14="http://schemas.microsoft.com/office/drawing/2010/main" val="0"/>
              </a:ext>
            </a:extLst>
          </a:blip>
          <a:srcRect l="14822" r="15229" b="2551"/>
          <a:stretch/>
        </p:blipFill>
        <p:spPr bwMode="auto">
          <a:xfrm>
            <a:off x="4210726" y="3053571"/>
            <a:ext cx="449705" cy="429387"/>
          </a:xfrm>
          <a:prstGeom prst="rect">
            <a:avLst/>
          </a:prstGeom>
          <a:solidFill>
            <a:schemeClr val="bg1">
              <a:lumMod val="50000"/>
            </a:schemeClr>
          </a:solidFill>
        </p:spPr>
      </p:pic>
      <p:pic>
        <p:nvPicPr>
          <p:cNvPr id="27" name="Picture 2" descr="Décès - Breuilpont">
            <a:extLst>
              <a:ext uri="{FF2B5EF4-FFF2-40B4-BE49-F238E27FC236}">
                <a16:creationId xmlns:a16="http://schemas.microsoft.com/office/drawing/2014/main" id="{1093DA50-79ED-C9F5-7F36-5FA163DCCC1F}"/>
              </a:ext>
            </a:extLst>
          </p:cNvPr>
          <p:cNvPicPr>
            <a:picLocks noChangeAspect="1" noChangeArrowheads="1"/>
          </p:cNvPicPr>
          <p:nvPr>
            <p:custDataLst>
              <p:tags r:id="rId22"/>
            </p:custDataLst>
          </p:nvPr>
        </p:nvPicPr>
        <p:blipFill>
          <a:blip r:embed="rId49" cstate="print">
            <a:extLst>
              <a:ext uri="{28A0092B-C50C-407E-A947-70E740481C1C}">
                <a14:useLocalDpi xmlns:a14="http://schemas.microsoft.com/office/drawing/2010/main" val="0"/>
              </a:ext>
            </a:extLst>
          </a:blip>
          <a:srcRect/>
          <a:stretch>
            <a:fillRect/>
          </a:stretch>
        </p:blipFill>
        <p:spPr bwMode="auto">
          <a:xfrm>
            <a:off x="4178273" y="3780875"/>
            <a:ext cx="462685" cy="462685"/>
          </a:xfrm>
          <a:prstGeom prst="rect">
            <a:avLst/>
          </a:prstGeom>
          <a:solidFill>
            <a:schemeClr val="bg1"/>
          </a:solidFill>
        </p:spPr>
      </p:pic>
      <p:cxnSp>
        <p:nvCxnSpPr>
          <p:cNvPr id="28" name="Connecteur droit 27">
            <a:extLst>
              <a:ext uri="{FF2B5EF4-FFF2-40B4-BE49-F238E27FC236}">
                <a16:creationId xmlns:a16="http://schemas.microsoft.com/office/drawing/2014/main" id="{5ECCD16B-BAD7-7D34-F6B2-3A4F0F671E60}"/>
              </a:ext>
            </a:extLst>
          </p:cNvPr>
          <p:cNvCxnSpPr>
            <a:cxnSpLocks/>
            <a:stCxn id="6" idx="6"/>
          </p:cNvCxnSpPr>
          <p:nvPr>
            <p:custDataLst>
              <p:tags r:id="rId23"/>
            </p:custDataLst>
          </p:nvPr>
        </p:nvCxnSpPr>
        <p:spPr>
          <a:xfrm>
            <a:off x="7753510" y="4156469"/>
            <a:ext cx="838702" cy="76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D94F8CDC-118A-A1C3-6D45-E9C79E8B0426}"/>
              </a:ext>
            </a:extLst>
          </p:cNvPr>
          <p:cNvCxnSpPr>
            <a:cxnSpLocks/>
          </p:cNvCxnSpPr>
          <p:nvPr>
            <p:custDataLst>
              <p:tags r:id="rId24"/>
            </p:custDataLst>
          </p:nvPr>
        </p:nvCxnSpPr>
        <p:spPr>
          <a:xfrm flipV="1">
            <a:off x="7566298" y="5102238"/>
            <a:ext cx="1095892" cy="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0E7D8056-1733-084A-2006-50663E888E88}"/>
              </a:ext>
            </a:extLst>
          </p:cNvPr>
          <p:cNvSpPr txBox="1"/>
          <p:nvPr>
            <p:custDataLst>
              <p:tags r:id="rId25"/>
            </p:custDataLst>
          </p:nvPr>
        </p:nvSpPr>
        <p:spPr>
          <a:xfrm>
            <a:off x="5972477" y="1076920"/>
            <a:ext cx="1161374" cy="646331"/>
          </a:xfrm>
          <a:prstGeom prst="rect">
            <a:avLst/>
          </a:prstGeom>
          <a:noFill/>
        </p:spPr>
        <p:txBody>
          <a:bodyPr wrap="square" rtlCol="0">
            <a:spAutoFit/>
          </a:bodyPr>
          <a:lstStyle/>
          <a:p>
            <a:pPr algn="ctr"/>
            <a:r>
              <a:rPr lang="fr-CH" sz="1800" dirty="0">
                <a:solidFill>
                  <a:schemeClr val="bg1"/>
                </a:solidFill>
                <a:latin typeface="Arial" panose="020B0604020202020204" pitchFamily="34" charset="0"/>
                <a:cs typeface="Arial" panose="020B0604020202020204" pitchFamily="34" charset="0"/>
              </a:rPr>
              <a:t>Efficacité clinique </a:t>
            </a:r>
            <a:endParaRPr lang="en-AU" sz="1800" dirty="0">
              <a:solidFill>
                <a:schemeClr val="bg1"/>
              </a:solidFill>
              <a:latin typeface="Arial" panose="020B060402020202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95D92F56-883F-E4E1-6CEB-045DA35E14CC}"/>
              </a:ext>
            </a:extLst>
          </p:cNvPr>
          <p:cNvSpPr txBox="1"/>
          <p:nvPr>
            <p:custDataLst>
              <p:tags r:id="rId26"/>
            </p:custDataLst>
          </p:nvPr>
        </p:nvSpPr>
        <p:spPr>
          <a:xfrm>
            <a:off x="5660993" y="2148575"/>
            <a:ext cx="1642893" cy="369332"/>
          </a:xfrm>
          <a:prstGeom prst="rect">
            <a:avLst/>
          </a:prstGeom>
          <a:noFill/>
        </p:spPr>
        <p:txBody>
          <a:bodyPr wrap="square" rtlCol="0">
            <a:spAutoFit/>
          </a:bodyPr>
          <a:lstStyle/>
          <a:p>
            <a:pPr algn="ctr"/>
            <a:r>
              <a:rPr lang="fr-CH" sz="1800" dirty="0">
                <a:solidFill>
                  <a:schemeClr val="bg1"/>
                </a:solidFill>
                <a:latin typeface="Arial" panose="020B0604020202020204" pitchFamily="34" charset="0"/>
                <a:cs typeface="Arial" panose="020B0604020202020204" pitchFamily="34" charset="0"/>
              </a:rPr>
              <a:t>Qualité de vie</a:t>
            </a:r>
            <a:endParaRPr lang="en-AU" sz="1800"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A870D2D-FB94-21B0-D866-0BB011C7B901}"/>
              </a:ext>
            </a:extLst>
          </p:cNvPr>
          <p:cNvSpPr/>
          <p:nvPr>
            <p:custDataLst>
              <p:tags r:id="rId27"/>
            </p:custDataLst>
          </p:nvPr>
        </p:nvSpPr>
        <p:spPr>
          <a:xfrm>
            <a:off x="5628831" y="3031921"/>
            <a:ext cx="1800493" cy="369332"/>
          </a:xfrm>
          <a:prstGeom prst="rect">
            <a:avLst/>
          </a:prstGeom>
        </p:spPr>
        <p:txBody>
          <a:bodyPr wrap="none">
            <a:spAutoFit/>
          </a:bodyPr>
          <a:lstStyle/>
          <a:p>
            <a:pPr algn="ctr"/>
            <a:r>
              <a:rPr lang="fr-CH" sz="1800" dirty="0">
                <a:solidFill>
                  <a:schemeClr val="bg1"/>
                </a:solidFill>
                <a:latin typeface="Arial" panose="020B0604020202020204" pitchFamily="34" charset="0"/>
                <a:cs typeface="Arial" panose="020B0604020202020204" pitchFamily="34" charset="0"/>
              </a:rPr>
              <a:t>Hospitalisations</a:t>
            </a:r>
            <a:endParaRPr lang="en-AU" sz="1800" dirty="0">
              <a:solidFill>
                <a:schemeClr val="bg1"/>
              </a:solidFill>
            </a:endParaRPr>
          </a:p>
        </p:txBody>
      </p:sp>
      <p:sp>
        <p:nvSpPr>
          <p:cNvPr id="33" name="Rectangle 32">
            <a:extLst>
              <a:ext uri="{FF2B5EF4-FFF2-40B4-BE49-F238E27FC236}">
                <a16:creationId xmlns:a16="http://schemas.microsoft.com/office/drawing/2014/main" id="{B5EDAFEC-2BF2-F22C-9A7A-C58C2F1FF355}"/>
              </a:ext>
            </a:extLst>
          </p:cNvPr>
          <p:cNvSpPr/>
          <p:nvPr>
            <p:custDataLst>
              <p:tags r:id="rId28"/>
            </p:custDataLst>
          </p:nvPr>
        </p:nvSpPr>
        <p:spPr>
          <a:xfrm>
            <a:off x="5734694" y="3842206"/>
            <a:ext cx="1563604" cy="646331"/>
          </a:xfrm>
          <a:prstGeom prst="rect">
            <a:avLst/>
          </a:prstGeom>
        </p:spPr>
        <p:txBody>
          <a:bodyPr wrap="square">
            <a:spAutoFit/>
          </a:bodyPr>
          <a:lstStyle/>
          <a:p>
            <a:pPr algn="ctr"/>
            <a:r>
              <a:rPr lang="fr-CH" sz="1800" dirty="0">
                <a:solidFill>
                  <a:schemeClr val="bg1"/>
                </a:solidFill>
                <a:latin typeface="Arial" panose="020B0604020202020204" pitchFamily="34" charset="0"/>
                <a:cs typeface="Arial" panose="020B0604020202020204" pitchFamily="34" charset="0"/>
              </a:rPr>
              <a:t>Mortalité toute cause</a:t>
            </a:r>
          </a:p>
        </p:txBody>
      </p:sp>
      <p:sp>
        <p:nvSpPr>
          <p:cNvPr id="34" name="Rectangle 33">
            <a:extLst>
              <a:ext uri="{FF2B5EF4-FFF2-40B4-BE49-F238E27FC236}">
                <a16:creationId xmlns:a16="http://schemas.microsoft.com/office/drawing/2014/main" id="{321E0E1D-498C-2CFF-35D8-9EE205138BB1}"/>
              </a:ext>
            </a:extLst>
          </p:cNvPr>
          <p:cNvSpPr/>
          <p:nvPr>
            <p:custDataLst>
              <p:tags r:id="rId29"/>
            </p:custDataLst>
          </p:nvPr>
        </p:nvSpPr>
        <p:spPr>
          <a:xfrm>
            <a:off x="5660993" y="4790690"/>
            <a:ext cx="1826760" cy="646331"/>
          </a:xfrm>
          <a:prstGeom prst="rect">
            <a:avLst/>
          </a:prstGeom>
        </p:spPr>
        <p:txBody>
          <a:bodyPr wrap="square">
            <a:spAutoFit/>
          </a:bodyPr>
          <a:lstStyle/>
          <a:p>
            <a:pPr algn="ctr"/>
            <a:r>
              <a:rPr lang="fr-CH" sz="1800" dirty="0">
                <a:solidFill>
                  <a:schemeClr val="bg1"/>
                </a:solidFill>
                <a:latin typeface="Arial" panose="020B0604020202020204" pitchFamily="34" charset="0"/>
                <a:cs typeface="Arial" panose="020B0604020202020204" pitchFamily="34" charset="0"/>
              </a:rPr>
              <a:t>Coûts des soins de santé</a:t>
            </a:r>
          </a:p>
        </p:txBody>
      </p:sp>
      <p:sp>
        <p:nvSpPr>
          <p:cNvPr id="35" name="Rectangle 34">
            <a:extLst>
              <a:ext uri="{FF2B5EF4-FFF2-40B4-BE49-F238E27FC236}">
                <a16:creationId xmlns:a16="http://schemas.microsoft.com/office/drawing/2014/main" id="{9946FE26-2694-A23C-DFFD-C6E4B10F2D68}"/>
              </a:ext>
            </a:extLst>
          </p:cNvPr>
          <p:cNvSpPr/>
          <p:nvPr>
            <p:custDataLst>
              <p:tags r:id="rId30"/>
            </p:custDataLst>
          </p:nvPr>
        </p:nvSpPr>
        <p:spPr>
          <a:xfrm>
            <a:off x="5660993" y="5667388"/>
            <a:ext cx="1638297" cy="646331"/>
          </a:xfrm>
          <a:prstGeom prst="rect">
            <a:avLst/>
          </a:prstGeom>
        </p:spPr>
        <p:txBody>
          <a:bodyPr wrap="square">
            <a:spAutoFit/>
          </a:bodyPr>
          <a:lstStyle/>
          <a:p>
            <a:pPr algn="ctr"/>
            <a:r>
              <a:rPr lang="en-US" sz="1800" dirty="0">
                <a:solidFill>
                  <a:schemeClr val="bg1"/>
                </a:solidFill>
                <a:latin typeface="Arial" panose="020B0604020202020204" pitchFamily="34" charset="0"/>
                <a:cs typeface="Arial" panose="020B0604020202020204" pitchFamily="34" charset="0"/>
              </a:rPr>
              <a:t>Impact environmental</a:t>
            </a:r>
          </a:p>
        </p:txBody>
      </p:sp>
      <p:cxnSp>
        <p:nvCxnSpPr>
          <p:cNvPr id="36" name="Connecteur droit avec flèche 35">
            <a:extLst>
              <a:ext uri="{FF2B5EF4-FFF2-40B4-BE49-F238E27FC236}">
                <a16:creationId xmlns:a16="http://schemas.microsoft.com/office/drawing/2014/main" id="{6CB303C1-C7A7-3FEE-299E-600417FA5D53}"/>
              </a:ext>
            </a:extLst>
          </p:cNvPr>
          <p:cNvCxnSpPr/>
          <p:nvPr>
            <p:custDataLst>
              <p:tags r:id="rId31"/>
            </p:custDataLst>
          </p:nvPr>
        </p:nvCxnSpPr>
        <p:spPr>
          <a:xfrm>
            <a:off x="7298298" y="1227813"/>
            <a:ext cx="0" cy="3404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55EFC64C-11FD-092C-DB9C-8FD6E4DB3D39}"/>
              </a:ext>
            </a:extLst>
          </p:cNvPr>
          <p:cNvCxnSpPr/>
          <p:nvPr>
            <p:custDataLst>
              <p:tags r:id="rId32"/>
            </p:custDataLst>
          </p:nvPr>
        </p:nvCxnSpPr>
        <p:spPr>
          <a:xfrm>
            <a:off x="7303886" y="2155911"/>
            <a:ext cx="0" cy="3404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7C106981-5652-EAF2-A34C-7C7B928FB402}"/>
              </a:ext>
            </a:extLst>
          </p:cNvPr>
          <p:cNvCxnSpPr/>
          <p:nvPr>
            <p:custDataLst>
              <p:tags r:id="rId33"/>
            </p:custDataLst>
          </p:nvPr>
        </p:nvCxnSpPr>
        <p:spPr>
          <a:xfrm flipH="1" flipV="1">
            <a:off x="7431687" y="3066217"/>
            <a:ext cx="5925" cy="30161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162680F0-B14E-79AD-E2B4-A469BEE55670}"/>
              </a:ext>
            </a:extLst>
          </p:cNvPr>
          <p:cNvCxnSpPr/>
          <p:nvPr>
            <p:custDataLst>
              <p:tags r:id="rId34"/>
            </p:custDataLst>
          </p:nvPr>
        </p:nvCxnSpPr>
        <p:spPr>
          <a:xfrm flipH="1" flipV="1">
            <a:off x="7307410" y="4113543"/>
            <a:ext cx="5925" cy="30161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FE80F6BF-5E19-1AA7-A506-CC1B89351E3B}"/>
              </a:ext>
            </a:extLst>
          </p:cNvPr>
          <p:cNvCxnSpPr/>
          <p:nvPr>
            <p:custDataLst>
              <p:tags r:id="rId35"/>
            </p:custDataLst>
          </p:nvPr>
        </p:nvCxnSpPr>
        <p:spPr>
          <a:xfrm flipH="1" flipV="1">
            <a:off x="7176001" y="5102238"/>
            <a:ext cx="5925" cy="30161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010A9B7C-2F09-3B0F-3A52-5581FDE3980D}"/>
              </a:ext>
            </a:extLst>
          </p:cNvPr>
          <p:cNvCxnSpPr/>
          <p:nvPr>
            <p:custDataLst>
              <p:tags r:id="rId36"/>
            </p:custDataLst>
          </p:nvPr>
        </p:nvCxnSpPr>
        <p:spPr>
          <a:xfrm flipH="1" flipV="1">
            <a:off x="7307410" y="5951020"/>
            <a:ext cx="5925" cy="30161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BC776A02-39F6-95C4-5F43-CF58CD64B20E}"/>
              </a:ext>
            </a:extLst>
          </p:cNvPr>
          <p:cNvSpPr txBox="1">
            <a:spLocks/>
          </p:cNvSpPr>
          <p:nvPr>
            <p:custDataLst>
              <p:tags r:id="rId37"/>
            </p:custDataLst>
          </p:nvPr>
        </p:nvSpPr>
        <p:spPr>
          <a:xfrm>
            <a:off x="178395" y="5492"/>
            <a:ext cx="10515600" cy="746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sz="2800" dirty="0">
                <a:solidFill>
                  <a:srgbClr val="164EAA"/>
                </a:solidFill>
                <a:latin typeface="Arial" panose="020B0604020202020204" pitchFamily="34" charset="0"/>
                <a:cs typeface="Arial" panose="020B0604020202020204" pitchFamily="34" charset="0"/>
              </a:rPr>
              <a:t>Les conséquences de la non-adhésion médicamenteuse</a:t>
            </a:r>
          </a:p>
        </p:txBody>
      </p:sp>
      <p:sp>
        <p:nvSpPr>
          <p:cNvPr id="43" name="ZoneTexte 42">
            <a:extLst>
              <a:ext uri="{FF2B5EF4-FFF2-40B4-BE49-F238E27FC236}">
                <a16:creationId xmlns:a16="http://schemas.microsoft.com/office/drawing/2014/main" id="{F659A77F-5451-1B57-A79E-BF178DCC16D5}"/>
              </a:ext>
            </a:extLst>
          </p:cNvPr>
          <p:cNvSpPr txBox="1"/>
          <p:nvPr>
            <p:custDataLst>
              <p:tags r:id="rId38"/>
            </p:custDataLst>
          </p:nvPr>
        </p:nvSpPr>
        <p:spPr>
          <a:xfrm>
            <a:off x="85221" y="5529069"/>
            <a:ext cx="5050594" cy="1169551"/>
          </a:xfrm>
          <a:prstGeom prst="rect">
            <a:avLst/>
          </a:prstGeom>
          <a:noFill/>
        </p:spPr>
        <p:txBody>
          <a:bodyPr wrap="square" rtlCol="0">
            <a:spAutoFit/>
          </a:bodyPr>
          <a:lstStyle/>
          <a:p>
            <a:r>
              <a:rPr lang="en-AU" sz="1400" dirty="0" err="1">
                <a:latin typeface="Arial" panose="020B0604020202020204" pitchFamily="34" charset="0"/>
                <a:cs typeface="Arial" panose="020B0604020202020204" pitchFamily="34" charset="0"/>
              </a:rPr>
              <a:t>Adapté</a:t>
            </a:r>
            <a:r>
              <a:rPr lang="en-AU" sz="1400" dirty="0">
                <a:latin typeface="Arial" panose="020B0604020202020204" pitchFamily="34" charset="0"/>
                <a:cs typeface="Arial" panose="020B0604020202020204" pitchFamily="34" charset="0"/>
              </a:rPr>
              <a:t> de</a:t>
            </a:r>
            <a:r>
              <a:rPr lang="en-US" sz="1400" dirty="0">
                <a:latin typeface="Arial" panose="020B0604020202020204" pitchFamily="34" charset="0"/>
                <a:cs typeface="Arial" panose="020B0604020202020204" pitchFamily="34" charset="0"/>
              </a:rPr>
              <a:t> Ribaut J &amp; Bandiera C, Schneider MP, </a:t>
            </a:r>
          </a:p>
          <a:p>
            <a:r>
              <a:rPr lang="en-US" sz="1400" dirty="0">
                <a:latin typeface="Arial" panose="020B0604020202020204" pitchFamily="34" charset="0"/>
                <a:cs typeface="Arial" panose="020B0604020202020204" pitchFamily="34" charset="0"/>
              </a:rPr>
              <a:t>De Geest S, et al., </a:t>
            </a:r>
            <a:r>
              <a:rPr lang="en-AU" sz="1400" dirty="0">
                <a:latin typeface="Arial" panose="020B0604020202020204" pitchFamily="34" charset="0"/>
                <a:cs typeface="Arial" panose="020B0604020202020204" pitchFamily="34" charset="0"/>
              </a:rPr>
              <a:t>policy brief. </a:t>
            </a:r>
            <a:r>
              <a:rPr lang="en-AU" sz="1400" dirty="0">
                <a:latin typeface="Arial" panose="020B0604020202020204" pitchFamily="34" charset="0"/>
                <a:cs typeface="Arial" panose="020B0604020202020204" pitchFamily="34" charset="0"/>
                <a:hlinkClick r:id="rId50"/>
              </a:rPr>
              <a:t>https://www.espacomp.eu/2023/04/11/policy-brief-swiss-priority-setting-on-implementing-medication-adherence-interventions-the-european-enable-cost-action/</a:t>
            </a:r>
            <a:r>
              <a:rPr lang="en-AU" sz="1400" dirty="0">
                <a:latin typeface="Arial" panose="020B0604020202020204" pitchFamily="34" charset="0"/>
                <a:cs typeface="Arial" panose="020B0604020202020204" pitchFamily="34" charset="0"/>
              </a:rPr>
              <a:t> </a:t>
            </a:r>
          </a:p>
        </p:txBody>
      </p:sp>
      <p:sp>
        <p:nvSpPr>
          <p:cNvPr id="3" name="Espace réservé du numéro de diapositive 2">
            <a:extLst>
              <a:ext uri="{FF2B5EF4-FFF2-40B4-BE49-F238E27FC236}">
                <a16:creationId xmlns:a16="http://schemas.microsoft.com/office/drawing/2014/main" id="{70F9B0C5-8BF3-BF3B-A13E-27B80964F212}"/>
              </a:ext>
            </a:extLst>
          </p:cNvPr>
          <p:cNvSpPr>
            <a:spLocks noGrp="1"/>
          </p:cNvSpPr>
          <p:nvPr>
            <p:ph type="sldNum" sz="quarter" idx="4294967295"/>
            <p:custDataLst>
              <p:tags r:id="rId39"/>
            </p:custDataLst>
          </p:nvPr>
        </p:nvSpPr>
        <p:spPr>
          <a:xfrm>
            <a:off x="9448800" y="6492875"/>
            <a:ext cx="2743200" cy="365125"/>
          </a:xfrm>
        </p:spPr>
        <p:txBody>
          <a:bodyPr/>
          <a:lstStyle/>
          <a:p>
            <a:fld id="{2D9CBF14-5B81-4356-A75E-44B6796CAA9D}" type="slidenum">
              <a:rPr lang="fr-CH" smtClean="0"/>
              <a:t>4</a:t>
            </a:fld>
            <a:endParaRPr lang="fr-CH"/>
          </a:p>
        </p:txBody>
      </p:sp>
      <p:sp>
        <p:nvSpPr>
          <p:cNvPr id="2" name="ZoneTexte 1">
            <a:extLst>
              <a:ext uri="{FF2B5EF4-FFF2-40B4-BE49-F238E27FC236}">
                <a16:creationId xmlns:a16="http://schemas.microsoft.com/office/drawing/2014/main" id="{8D0CD624-5CCD-4765-B473-E42769D51AA3}"/>
              </a:ext>
            </a:extLst>
          </p:cNvPr>
          <p:cNvSpPr txBox="1"/>
          <p:nvPr/>
        </p:nvSpPr>
        <p:spPr>
          <a:xfrm>
            <a:off x="9473326" y="0"/>
            <a:ext cx="2718674" cy="1077218"/>
          </a:xfrm>
          <a:prstGeom prst="rect">
            <a:avLst/>
          </a:prstGeom>
          <a:noFill/>
          <a:ln w="19050">
            <a:solidFill>
              <a:schemeClr val="tx1"/>
            </a:solidFill>
          </a:ln>
        </p:spPr>
        <p:txBody>
          <a:bodyPr wrap="square" rtlCol="0">
            <a:spAutoFit/>
          </a:bodyPr>
          <a:lstStyle/>
          <a:p>
            <a:pPr algn="ctr"/>
            <a:r>
              <a:rPr lang="fr-FR" sz="3200" dirty="0">
                <a:solidFill>
                  <a:srgbClr val="C00000"/>
                </a:solidFill>
                <a:latin typeface="+mn-lt"/>
              </a:rPr>
              <a:t>Epidémie silencieuse</a:t>
            </a:r>
          </a:p>
        </p:txBody>
      </p:sp>
      <p:pic>
        <p:nvPicPr>
          <p:cNvPr id="44" name="Image 43">
            <a:extLst>
              <a:ext uri="{FF2B5EF4-FFF2-40B4-BE49-F238E27FC236}">
                <a16:creationId xmlns:a16="http://schemas.microsoft.com/office/drawing/2014/main" id="{E8F8EF6B-06BB-3F08-46EE-F245A6521AD7}"/>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
        <p:nvSpPr>
          <p:cNvPr id="45" name="Rectangle 44">
            <a:extLst>
              <a:ext uri="{FF2B5EF4-FFF2-40B4-BE49-F238E27FC236}">
                <a16:creationId xmlns:a16="http://schemas.microsoft.com/office/drawing/2014/main" id="{DD70CF3A-FAFE-4B9E-9669-C5484CD992AD}"/>
              </a:ext>
            </a:extLst>
          </p:cNvPr>
          <p:cNvSpPr/>
          <p:nvPr/>
        </p:nvSpPr>
        <p:spPr>
          <a:xfrm>
            <a:off x="7918045" y="5576048"/>
            <a:ext cx="6096000" cy="276999"/>
          </a:xfrm>
          <a:prstGeom prst="rect">
            <a:avLst/>
          </a:prstGeom>
        </p:spPr>
        <p:txBody>
          <a:bodyPr>
            <a:spAutoFit/>
          </a:bodyPr>
          <a:lstStyle/>
          <a:p>
            <a:r>
              <a:rPr lang="fr-FR" sz="1200" dirty="0">
                <a:latin typeface="+mn-lt"/>
                <a:hlinkClick r:id="rId52"/>
              </a:rPr>
              <a:t>https://www.oecd-ilibrary.org/content/paper/8178962c-en</a:t>
            </a:r>
            <a:r>
              <a:rPr lang="fr-FR" sz="1200" dirty="0">
                <a:latin typeface="+mn-lt"/>
              </a:rPr>
              <a:t> </a:t>
            </a:r>
          </a:p>
        </p:txBody>
      </p:sp>
    </p:spTree>
    <p:extLst>
      <p:ext uri="{BB962C8B-B14F-4D97-AF65-F5344CB8AC3E}">
        <p14:creationId xmlns:p14="http://schemas.microsoft.com/office/powerpoint/2010/main" val="4201694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6610" name="Picture 2" descr="http://www.frenchalacarte.fr/wp-content/uploads/2016/04/balance.jpg"/>
          <p:cNvPicPr>
            <a:picLocks noChangeAspect="1" noChangeArrowheads="1"/>
          </p:cNvPicPr>
          <p:nvPr/>
        </p:nvPicPr>
        <p:blipFill>
          <a:blip r:embed="rId3"/>
          <a:srcRect/>
          <a:stretch>
            <a:fillRect/>
          </a:stretch>
        </p:blipFill>
        <p:spPr bwMode="auto">
          <a:xfrm>
            <a:off x="2123591" y="983055"/>
            <a:ext cx="7944817" cy="3972409"/>
          </a:xfrm>
          <a:prstGeom prst="rect">
            <a:avLst/>
          </a:prstGeom>
          <a:noFill/>
        </p:spPr>
      </p:pic>
      <p:sp>
        <p:nvSpPr>
          <p:cNvPr id="5" name="ZoneTexte 4"/>
          <p:cNvSpPr txBox="1"/>
          <p:nvPr/>
        </p:nvSpPr>
        <p:spPr>
          <a:xfrm>
            <a:off x="8842720" y="2830284"/>
            <a:ext cx="3203848" cy="830997"/>
          </a:xfrm>
          <a:prstGeom prst="rect">
            <a:avLst/>
          </a:prstGeom>
          <a:noFill/>
        </p:spPr>
        <p:txBody>
          <a:bodyPr wrap="square" rtlCol="0">
            <a:spAutoFit/>
          </a:bodyPr>
          <a:lstStyle/>
          <a:p>
            <a:r>
              <a:rPr lang="fr-FR" dirty="0">
                <a:latin typeface="+mn-lt"/>
              </a:rPr>
              <a:t>Inquiétude face à son état de santé</a:t>
            </a:r>
            <a:endParaRPr lang="fr-CH" dirty="0">
              <a:latin typeface="+mn-lt"/>
            </a:endParaRPr>
          </a:p>
        </p:txBody>
      </p:sp>
      <p:sp>
        <p:nvSpPr>
          <p:cNvPr id="6" name="ZoneTexte 5"/>
          <p:cNvSpPr txBox="1"/>
          <p:nvPr/>
        </p:nvSpPr>
        <p:spPr>
          <a:xfrm>
            <a:off x="145431" y="3591682"/>
            <a:ext cx="3956320" cy="1938992"/>
          </a:xfrm>
          <a:prstGeom prst="rect">
            <a:avLst/>
          </a:prstGeom>
          <a:noFill/>
        </p:spPr>
        <p:txBody>
          <a:bodyPr wrap="square" rtlCol="0">
            <a:spAutoFit/>
          </a:bodyPr>
          <a:lstStyle/>
          <a:p>
            <a:r>
              <a:rPr lang="fr-FR" dirty="0">
                <a:latin typeface="+mn-lt"/>
              </a:rPr>
              <a:t>Refuse l’idée d’un traitement à vie</a:t>
            </a:r>
          </a:p>
          <a:p>
            <a:r>
              <a:rPr lang="fr-FR" dirty="0">
                <a:latin typeface="+mn-lt"/>
              </a:rPr>
              <a:t>Prend ses médicaments lorsque les symptômes se manifestent</a:t>
            </a:r>
            <a:endParaRPr lang="fr-CH" dirty="0">
              <a:latin typeface="+mn-lt"/>
            </a:endParaRPr>
          </a:p>
        </p:txBody>
      </p:sp>
      <p:sp>
        <p:nvSpPr>
          <p:cNvPr id="8" name="ZoneTexte 7"/>
          <p:cNvSpPr txBox="1"/>
          <p:nvPr/>
        </p:nvSpPr>
        <p:spPr>
          <a:xfrm>
            <a:off x="479376" y="44624"/>
            <a:ext cx="11017224" cy="1785104"/>
          </a:xfrm>
          <a:prstGeom prst="rect">
            <a:avLst/>
          </a:prstGeom>
          <a:noFill/>
        </p:spPr>
        <p:txBody>
          <a:bodyPr wrap="square" rtlCol="0">
            <a:spAutoFit/>
          </a:bodyPr>
          <a:lstStyle/>
          <a:p>
            <a:pPr>
              <a:spcAft>
                <a:spcPts val="600"/>
              </a:spcAft>
            </a:pPr>
            <a:r>
              <a:rPr lang="fr-CH" sz="2800" dirty="0">
                <a:solidFill>
                  <a:srgbClr val="164EAA"/>
                </a:solidFill>
                <a:latin typeface="+mn-lt"/>
              </a:rPr>
              <a:t>Vignette 2: un parcours thérapeutique complexe…</a:t>
            </a:r>
          </a:p>
          <a:p>
            <a:pPr>
              <a:spcAft>
                <a:spcPts val="600"/>
              </a:spcAft>
            </a:pPr>
            <a:r>
              <a:rPr lang="fr-CH" sz="2400" dirty="0">
                <a:latin typeface="+mn-lt"/>
              </a:rPr>
              <a:t>Une femme de 48 ans, hypertendue (jour: 167/103; nuit: 187/101 </a:t>
            </a:r>
            <a:r>
              <a:rPr lang="fr-CH" sz="2400" dirty="0" err="1">
                <a:latin typeface="+mn-lt"/>
              </a:rPr>
              <a:t>mmHg</a:t>
            </a:r>
            <a:r>
              <a:rPr lang="fr-CH" sz="2400" dirty="0">
                <a:latin typeface="+mn-lt"/>
              </a:rPr>
              <a:t>), hyperaldostéronisme primaire, traitement à base de spironolactone</a:t>
            </a:r>
          </a:p>
          <a:p>
            <a:endParaRPr lang="fr-CH" dirty="0"/>
          </a:p>
        </p:txBody>
      </p:sp>
      <p:sp>
        <p:nvSpPr>
          <p:cNvPr id="9" name="ZoneTexte 8"/>
          <p:cNvSpPr txBox="1"/>
          <p:nvPr/>
        </p:nvSpPr>
        <p:spPr>
          <a:xfrm rot="20778126">
            <a:off x="4727848" y="2738426"/>
            <a:ext cx="2520280" cy="461665"/>
          </a:xfrm>
          <a:prstGeom prst="rect">
            <a:avLst/>
          </a:prstGeom>
          <a:noFill/>
        </p:spPr>
        <p:txBody>
          <a:bodyPr wrap="square" rtlCol="0">
            <a:spAutoFit/>
          </a:bodyPr>
          <a:lstStyle/>
          <a:p>
            <a:pPr algn="ctr"/>
            <a:r>
              <a:rPr lang="fr-CH" dirty="0">
                <a:latin typeface="+mn-lt"/>
              </a:rPr>
              <a:t>Ambivalence</a:t>
            </a:r>
          </a:p>
        </p:txBody>
      </p:sp>
      <p:sp>
        <p:nvSpPr>
          <p:cNvPr id="10" name="ZoneTexte 9"/>
          <p:cNvSpPr txBox="1"/>
          <p:nvPr/>
        </p:nvSpPr>
        <p:spPr>
          <a:xfrm>
            <a:off x="145431" y="6228601"/>
            <a:ext cx="8784976" cy="584775"/>
          </a:xfrm>
          <a:prstGeom prst="rect">
            <a:avLst/>
          </a:prstGeom>
          <a:noFill/>
        </p:spPr>
        <p:txBody>
          <a:bodyPr wrap="square" rtlCol="0">
            <a:spAutoFit/>
          </a:bodyPr>
          <a:lstStyle/>
          <a:p>
            <a:r>
              <a:rPr lang="en-GB" sz="1200" dirty="0">
                <a:latin typeface="+mn-lt"/>
              </a:rPr>
              <a:t>© </a:t>
            </a:r>
            <a:r>
              <a:rPr lang="en-GB" sz="1600" dirty="0">
                <a:latin typeface="+mn-lt"/>
              </a:rPr>
              <a:t>Lausanne medication adherence program, Pharmacy PMU and service of hypertension, CHUV, Switzerland</a:t>
            </a:r>
            <a:endParaRPr lang="en-GB" sz="1200" dirty="0">
              <a:latin typeface="+mn-lt"/>
            </a:endParaRPr>
          </a:p>
        </p:txBody>
      </p:sp>
      <p:sp>
        <p:nvSpPr>
          <p:cNvPr id="2" name="Espace réservé du numéro de diapositive 1">
            <a:extLst>
              <a:ext uri="{FF2B5EF4-FFF2-40B4-BE49-F238E27FC236}">
                <a16:creationId xmlns:a16="http://schemas.microsoft.com/office/drawing/2014/main" id="{0CA4F95F-B705-423D-3865-51271A44E395}"/>
              </a:ext>
            </a:extLst>
          </p:cNvPr>
          <p:cNvSpPr>
            <a:spLocks noGrp="1"/>
          </p:cNvSpPr>
          <p:nvPr>
            <p:ph type="sldNum" sz="quarter" idx="4294967295"/>
          </p:nvPr>
        </p:nvSpPr>
        <p:spPr>
          <a:xfrm>
            <a:off x="11610784" y="6482377"/>
            <a:ext cx="581216" cy="375623"/>
          </a:xfrm>
        </p:spPr>
        <p:txBody>
          <a:bodyPr/>
          <a:lstStyle/>
          <a:p>
            <a:fld id="{DADE71CD-10DE-401A-8300-22BBDD94B61E}" type="slidenum">
              <a:rPr lang="fr-CH" smtClean="0"/>
              <a:t>40</a:t>
            </a:fld>
            <a:endParaRPr lang="fr-CH" dirty="0"/>
          </a:p>
        </p:txBody>
      </p:sp>
      <p:pic>
        <p:nvPicPr>
          <p:cNvPr id="3" name="Image 2">
            <a:extLst>
              <a:ext uri="{FF2B5EF4-FFF2-40B4-BE49-F238E27FC236}">
                <a16:creationId xmlns:a16="http://schemas.microsoft.com/office/drawing/2014/main" id="{AA0098C8-602A-C34F-6A98-342E1B659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42372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11610784" y="6482377"/>
            <a:ext cx="581216" cy="375623"/>
          </a:xfrm>
        </p:spPr>
        <p:txBody>
          <a:bodyPr/>
          <a:lstStyle/>
          <a:p>
            <a:fld id="{04A3A10D-7D5E-4932-A76F-CD1632FD3D96}" type="slidenum">
              <a:rPr lang="en-US" smtClean="0"/>
              <a:pPr/>
              <a:t>41</a:t>
            </a:fld>
            <a:endParaRPr lang="en-US"/>
          </a:p>
        </p:txBody>
      </p:sp>
      <p:sp>
        <p:nvSpPr>
          <p:cNvPr id="3" name="Titre 2"/>
          <p:cNvSpPr>
            <a:spLocks noGrp="1"/>
          </p:cNvSpPr>
          <p:nvPr>
            <p:ph type="title"/>
          </p:nvPr>
        </p:nvSpPr>
        <p:spPr>
          <a:xfrm>
            <a:off x="437245" y="252343"/>
            <a:ext cx="9704824" cy="825440"/>
          </a:xfrm>
        </p:spPr>
        <p:txBody>
          <a:bodyPr>
            <a:normAutofit/>
          </a:bodyPr>
          <a:lstStyle/>
          <a:p>
            <a:r>
              <a:rPr lang="fr-CH" sz="3200" dirty="0">
                <a:solidFill>
                  <a:srgbClr val="164EAA"/>
                </a:solidFill>
              </a:rPr>
              <a:t>Vignette 2</a:t>
            </a:r>
          </a:p>
        </p:txBody>
      </p:sp>
      <p:pic>
        <p:nvPicPr>
          <p:cNvPr id="4" name="Picture 2" descr="http://www.mwvaardex.com/images/mwv/mwvs027982.png"/>
          <p:cNvPicPr>
            <a:picLocks noChangeAspect="1" noChangeArrowheads="1"/>
          </p:cNvPicPr>
          <p:nvPr/>
        </p:nvPicPr>
        <p:blipFill>
          <a:blip r:embed="rId3" cstate="print"/>
          <a:srcRect/>
          <a:stretch>
            <a:fillRect/>
          </a:stretch>
        </p:blipFill>
        <p:spPr bwMode="auto">
          <a:xfrm>
            <a:off x="4808654" y="975220"/>
            <a:ext cx="2106748" cy="3456384"/>
          </a:xfrm>
          <a:prstGeom prst="rect">
            <a:avLst/>
          </a:prstGeom>
          <a:noFill/>
        </p:spPr>
      </p:pic>
      <p:pic>
        <p:nvPicPr>
          <p:cNvPr id="5" name="Picture 2" descr="http://www.mwvaardex.com/images/mwv/mwvs027982.png"/>
          <p:cNvPicPr>
            <a:picLocks noChangeAspect="1" noChangeArrowheads="1"/>
          </p:cNvPicPr>
          <p:nvPr/>
        </p:nvPicPr>
        <p:blipFill>
          <a:blip r:embed="rId3" cstate="print"/>
          <a:srcRect/>
          <a:stretch>
            <a:fillRect/>
          </a:stretch>
        </p:blipFill>
        <p:spPr bwMode="auto">
          <a:xfrm>
            <a:off x="4616477" y="3613712"/>
            <a:ext cx="2485324" cy="4077485"/>
          </a:xfrm>
          <a:prstGeom prst="rect">
            <a:avLst/>
          </a:prstGeom>
          <a:noFill/>
        </p:spPr>
      </p:pic>
      <p:pic>
        <p:nvPicPr>
          <p:cNvPr id="6" name="Image 5"/>
          <p:cNvPicPr>
            <a:picLocks noChangeAspect="1"/>
          </p:cNvPicPr>
          <p:nvPr/>
        </p:nvPicPr>
        <p:blipFill>
          <a:blip r:embed="rId4" cstate="print"/>
          <a:stretch>
            <a:fillRect/>
          </a:stretch>
        </p:blipFill>
        <p:spPr>
          <a:xfrm>
            <a:off x="7125771" y="2572800"/>
            <a:ext cx="1380930" cy="1380930"/>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6836">
            <a:off x="6486715" y="1579672"/>
            <a:ext cx="1361712" cy="1361712"/>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693822">
            <a:off x="6659659" y="4139927"/>
            <a:ext cx="1335705" cy="1335705"/>
          </a:xfrm>
          <a:prstGeom prst="rect">
            <a:avLst/>
          </a:prstGeom>
        </p:spPr>
      </p:pic>
      <p:sp>
        <p:nvSpPr>
          <p:cNvPr id="10" name="ZoneTexte 9"/>
          <p:cNvSpPr txBox="1"/>
          <p:nvPr/>
        </p:nvSpPr>
        <p:spPr>
          <a:xfrm>
            <a:off x="4748926" y="549905"/>
            <a:ext cx="2694148" cy="707886"/>
          </a:xfrm>
          <a:prstGeom prst="rect">
            <a:avLst/>
          </a:prstGeom>
          <a:noFill/>
        </p:spPr>
        <p:txBody>
          <a:bodyPr wrap="square" rtlCol="0">
            <a:spAutoFit/>
          </a:bodyPr>
          <a:lstStyle/>
          <a:p>
            <a:r>
              <a:rPr lang="fr-CH" sz="2000" dirty="0">
                <a:latin typeface="Arial" panose="020B0604020202020204" pitchFamily="34" charset="0"/>
                <a:cs typeface="Arial" panose="020B0604020202020204" pitchFamily="34" charset="0"/>
              </a:rPr>
              <a:t>08.09.2016 </a:t>
            </a:r>
            <a:r>
              <a:rPr lang="fr-CH" sz="2000" b="1" dirty="0">
                <a:solidFill>
                  <a:srgbClr val="0070C0"/>
                </a:solidFill>
                <a:latin typeface="Arial" panose="020B0604020202020204" pitchFamily="34" charset="0"/>
                <a:cs typeface="Arial" panose="020B0604020202020204" pitchFamily="34" charset="0"/>
              </a:rPr>
              <a:t>162/107</a:t>
            </a:r>
          </a:p>
          <a:p>
            <a:r>
              <a:rPr lang="fr-CH" sz="2000" dirty="0">
                <a:latin typeface="Arial" panose="020B0604020202020204" pitchFamily="34" charset="0"/>
                <a:cs typeface="Arial" panose="020B0604020202020204" pitchFamily="34" charset="0"/>
              </a:rPr>
              <a:t>09.09.2016 </a:t>
            </a:r>
            <a:r>
              <a:rPr lang="fr-CH" sz="2000" b="1" dirty="0">
                <a:solidFill>
                  <a:srgbClr val="0070C0"/>
                </a:solidFill>
                <a:latin typeface="Arial" panose="020B0604020202020204" pitchFamily="34" charset="0"/>
                <a:cs typeface="Arial" panose="020B0604020202020204" pitchFamily="34" charset="0"/>
              </a:rPr>
              <a:t>168/96</a:t>
            </a:r>
          </a:p>
        </p:txBody>
      </p:sp>
      <p:sp>
        <p:nvSpPr>
          <p:cNvPr id="11" name="ZoneTexte 10"/>
          <p:cNvSpPr txBox="1"/>
          <p:nvPr/>
        </p:nvSpPr>
        <p:spPr>
          <a:xfrm>
            <a:off x="8265413" y="1863095"/>
            <a:ext cx="3359696" cy="707886"/>
          </a:xfrm>
          <a:prstGeom prst="rect">
            <a:avLst/>
          </a:prstGeom>
          <a:noFill/>
        </p:spPr>
        <p:txBody>
          <a:bodyPr wrap="square" rtlCol="0">
            <a:spAutoFit/>
          </a:bodyPr>
          <a:lstStyle/>
          <a:p>
            <a:pPr algn="ctr"/>
            <a:r>
              <a:rPr lang="fr-CH" sz="2000" b="1" dirty="0">
                <a:latin typeface="Arial" panose="020B0604020202020204" pitchFamily="34" charset="0"/>
                <a:cs typeface="Arial" panose="020B0604020202020204" pitchFamily="34" charset="0"/>
              </a:rPr>
              <a:t>Direct </a:t>
            </a:r>
            <a:r>
              <a:rPr lang="fr-CH" sz="2000" b="1" dirty="0" err="1">
                <a:latin typeface="Arial" panose="020B0604020202020204" pitchFamily="34" charset="0"/>
                <a:cs typeface="Arial" panose="020B0604020202020204" pitchFamily="34" charset="0"/>
              </a:rPr>
              <a:t>Observed</a:t>
            </a:r>
            <a:r>
              <a:rPr lang="fr-CH" sz="2000" b="1" dirty="0">
                <a:latin typeface="Arial" panose="020B0604020202020204" pitchFamily="34" charset="0"/>
                <a:cs typeface="Arial" panose="020B0604020202020204" pitchFamily="34" charset="0"/>
              </a:rPr>
              <a:t> </a:t>
            </a:r>
            <a:r>
              <a:rPr lang="fr-CH" sz="2000" b="1" dirty="0" err="1">
                <a:latin typeface="Arial" panose="020B0604020202020204" pitchFamily="34" charset="0"/>
                <a:cs typeface="Arial" panose="020B0604020202020204" pitchFamily="34" charset="0"/>
              </a:rPr>
              <a:t>Therapy</a:t>
            </a:r>
            <a:r>
              <a:rPr lang="fr-CH" sz="2000" b="1" dirty="0">
                <a:latin typeface="Arial" panose="020B0604020202020204" pitchFamily="34" charset="0"/>
                <a:cs typeface="Arial" panose="020B0604020202020204" pitchFamily="34" charset="0"/>
              </a:rPr>
              <a:t> (D.O.T)</a:t>
            </a:r>
          </a:p>
        </p:txBody>
      </p:sp>
      <p:sp>
        <p:nvSpPr>
          <p:cNvPr id="12" name="ZoneTexte 11"/>
          <p:cNvSpPr txBox="1"/>
          <p:nvPr/>
        </p:nvSpPr>
        <p:spPr>
          <a:xfrm>
            <a:off x="9207244" y="2894628"/>
            <a:ext cx="2694148" cy="923330"/>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13.09.2016 </a:t>
            </a:r>
            <a:r>
              <a:rPr lang="fr-CH" b="1" dirty="0">
                <a:solidFill>
                  <a:srgbClr val="0070C0"/>
                </a:solidFill>
                <a:latin typeface="Arial" panose="020B0604020202020204" pitchFamily="34" charset="0"/>
                <a:cs typeface="Arial" panose="020B0604020202020204" pitchFamily="34" charset="0"/>
              </a:rPr>
              <a:t>123/79</a:t>
            </a:r>
          </a:p>
          <a:p>
            <a:r>
              <a:rPr lang="fr-CH" dirty="0">
                <a:latin typeface="Arial" panose="020B0604020202020204" pitchFamily="34" charset="0"/>
                <a:cs typeface="Arial" panose="020B0604020202020204" pitchFamily="34" charset="0"/>
              </a:rPr>
              <a:t>14.09.2016 </a:t>
            </a:r>
            <a:r>
              <a:rPr lang="fr-CH" b="1" dirty="0">
                <a:solidFill>
                  <a:srgbClr val="0070C0"/>
                </a:solidFill>
                <a:latin typeface="Arial" panose="020B0604020202020204" pitchFamily="34" charset="0"/>
                <a:cs typeface="Arial" panose="020B0604020202020204" pitchFamily="34" charset="0"/>
              </a:rPr>
              <a:t>127/88</a:t>
            </a:r>
          </a:p>
          <a:p>
            <a:r>
              <a:rPr lang="fr-CH" dirty="0">
                <a:latin typeface="Arial" panose="020B0604020202020204" pitchFamily="34" charset="0"/>
                <a:cs typeface="Arial" panose="020B0604020202020204" pitchFamily="34" charset="0"/>
              </a:rPr>
              <a:t>15.09.2016 </a:t>
            </a:r>
            <a:r>
              <a:rPr lang="fr-CH" b="1" dirty="0">
                <a:solidFill>
                  <a:srgbClr val="0070C0"/>
                </a:solidFill>
                <a:latin typeface="Arial" panose="020B0604020202020204" pitchFamily="34" charset="0"/>
                <a:cs typeface="Arial" panose="020B0604020202020204" pitchFamily="34" charset="0"/>
              </a:rPr>
              <a:t>101/64</a:t>
            </a:r>
          </a:p>
        </p:txBody>
      </p:sp>
      <p:sp>
        <p:nvSpPr>
          <p:cNvPr id="13" name="ZoneTexte 12"/>
          <p:cNvSpPr txBox="1"/>
          <p:nvPr/>
        </p:nvSpPr>
        <p:spPr>
          <a:xfrm>
            <a:off x="4847656" y="5877272"/>
            <a:ext cx="2694148" cy="707886"/>
          </a:xfrm>
          <a:prstGeom prst="rect">
            <a:avLst/>
          </a:prstGeom>
          <a:noFill/>
        </p:spPr>
        <p:txBody>
          <a:bodyPr wrap="square" rtlCol="0">
            <a:spAutoFit/>
          </a:bodyPr>
          <a:lstStyle/>
          <a:p>
            <a:r>
              <a:rPr lang="fr-CH" sz="2000" dirty="0">
                <a:latin typeface="Arial" panose="020B0604020202020204" pitchFamily="34" charset="0"/>
                <a:cs typeface="Arial" panose="020B0604020202020204" pitchFamily="34" charset="0"/>
              </a:rPr>
              <a:t>12.10.2016 </a:t>
            </a:r>
            <a:r>
              <a:rPr lang="fr-CH" sz="2000" b="1" dirty="0">
                <a:solidFill>
                  <a:srgbClr val="0070C0"/>
                </a:solidFill>
                <a:latin typeface="Arial" panose="020B0604020202020204" pitchFamily="34" charset="0"/>
                <a:cs typeface="Arial" panose="020B0604020202020204" pitchFamily="34" charset="0"/>
              </a:rPr>
              <a:t>175/119</a:t>
            </a:r>
          </a:p>
          <a:p>
            <a:r>
              <a:rPr lang="fr-CH" sz="2000" dirty="0">
                <a:latin typeface="Arial" panose="020B0604020202020204" pitchFamily="34" charset="0"/>
                <a:cs typeface="Arial" panose="020B0604020202020204" pitchFamily="34" charset="0"/>
              </a:rPr>
              <a:t>31.10.2016 </a:t>
            </a:r>
            <a:r>
              <a:rPr lang="fr-CH" sz="2000" b="1" dirty="0">
                <a:solidFill>
                  <a:srgbClr val="0070C0"/>
                </a:solidFill>
                <a:latin typeface="Arial" panose="020B0604020202020204" pitchFamily="34" charset="0"/>
                <a:cs typeface="Arial" panose="020B0604020202020204" pitchFamily="34" charset="0"/>
              </a:rPr>
              <a:t>169/113</a:t>
            </a:r>
          </a:p>
        </p:txBody>
      </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03858">
            <a:off x="3301612" y="4265769"/>
            <a:ext cx="1227602" cy="1227602"/>
          </a:xfrm>
          <a:prstGeom prst="rect">
            <a:avLst/>
          </a:prstGeom>
        </p:spPr>
      </p:pic>
      <p:pic>
        <p:nvPicPr>
          <p:cNvPr id="15" name="Image 14"/>
          <p:cNvPicPr>
            <a:picLocks noChangeAspect="1"/>
          </p:cNvPicPr>
          <p:nvPr/>
        </p:nvPicPr>
        <p:blipFill>
          <a:blip r:embed="rId4" cstate="print"/>
          <a:stretch>
            <a:fillRect/>
          </a:stretch>
        </p:blipFill>
        <p:spPr>
          <a:xfrm>
            <a:off x="3509842" y="2603666"/>
            <a:ext cx="1380930" cy="1380930"/>
          </a:xfrm>
          <a:prstGeom prst="rect">
            <a:avLst/>
          </a:prstGeom>
        </p:spPr>
      </p:pic>
      <p:sp>
        <p:nvSpPr>
          <p:cNvPr id="16" name="ZoneTexte 15"/>
          <p:cNvSpPr txBox="1"/>
          <p:nvPr/>
        </p:nvSpPr>
        <p:spPr>
          <a:xfrm>
            <a:off x="65525" y="1863095"/>
            <a:ext cx="3849888" cy="707886"/>
          </a:xfrm>
          <a:prstGeom prst="rect">
            <a:avLst/>
          </a:prstGeom>
          <a:noFill/>
        </p:spPr>
        <p:txBody>
          <a:bodyPr wrap="square" rtlCol="0">
            <a:spAutoFit/>
          </a:bodyPr>
          <a:lstStyle/>
          <a:p>
            <a:pPr algn="ctr"/>
            <a:r>
              <a:rPr lang="fr-CH" sz="2000" b="1" dirty="0">
                <a:latin typeface="Arial" panose="020B0604020202020204" pitchFamily="34" charset="0"/>
                <a:cs typeface="Arial" panose="020B0604020202020204" pitchFamily="34" charset="0"/>
              </a:rPr>
              <a:t>Direct </a:t>
            </a:r>
            <a:r>
              <a:rPr lang="fr-CH" sz="2000" b="1" dirty="0" err="1">
                <a:latin typeface="Arial" panose="020B0604020202020204" pitchFamily="34" charset="0"/>
                <a:cs typeface="Arial" panose="020B0604020202020204" pitchFamily="34" charset="0"/>
              </a:rPr>
              <a:t>Observed</a:t>
            </a:r>
            <a:r>
              <a:rPr lang="fr-CH" sz="2000" b="1" dirty="0">
                <a:latin typeface="Arial" panose="020B0604020202020204" pitchFamily="34" charset="0"/>
                <a:cs typeface="Arial" panose="020B0604020202020204" pitchFamily="34" charset="0"/>
              </a:rPr>
              <a:t> </a:t>
            </a:r>
            <a:r>
              <a:rPr lang="fr-CH" sz="2000" b="1" dirty="0" err="1">
                <a:latin typeface="Arial" panose="020B0604020202020204" pitchFamily="34" charset="0"/>
                <a:cs typeface="Arial" panose="020B0604020202020204" pitchFamily="34" charset="0"/>
              </a:rPr>
              <a:t>Therapy</a:t>
            </a:r>
            <a:r>
              <a:rPr lang="fr-CH" sz="2000" b="1" dirty="0">
                <a:latin typeface="Arial" panose="020B0604020202020204" pitchFamily="34" charset="0"/>
                <a:cs typeface="Arial" panose="020B0604020202020204" pitchFamily="34" charset="0"/>
              </a:rPr>
              <a:t> (D.O.T)</a:t>
            </a:r>
          </a:p>
        </p:txBody>
      </p:sp>
      <p:sp>
        <p:nvSpPr>
          <p:cNvPr id="17" name="ZoneTexte 16"/>
          <p:cNvSpPr txBox="1"/>
          <p:nvPr/>
        </p:nvSpPr>
        <p:spPr>
          <a:xfrm>
            <a:off x="671344" y="2894021"/>
            <a:ext cx="2694148" cy="400110"/>
          </a:xfrm>
          <a:prstGeom prst="rect">
            <a:avLst/>
          </a:prstGeom>
          <a:noFill/>
        </p:spPr>
        <p:txBody>
          <a:bodyPr wrap="square" rtlCol="0">
            <a:spAutoFit/>
          </a:bodyPr>
          <a:lstStyle/>
          <a:p>
            <a:r>
              <a:rPr lang="fr-CH" sz="2000" dirty="0">
                <a:latin typeface="Arial" panose="020B0604020202020204" pitchFamily="34" charset="0"/>
                <a:cs typeface="Arial" panose="020B0604020202020204" pitchFamily="34" charset="0"/>
              </a:rPr>
              <a:t>17.11.2016 </a:t>
            </a:r>
            <a:r>
              <a:rPr lang="fr-CH" sz="2000" b="1" dirty="0">
                <a:solidFill>
                  <a:srgbClr val="0070C0"/>
                </a:solidFill>
                <a:latin typeface="Arial" panose="020B0604020202020204" pitchFamily="34" charset="0"/>
                <a:cs typeface="Arial" panose="020B0604020202020204" pitchFamily="34" charset="0"/>
              </a:rPr>
              <a:t>123/80</a:t>
            </a:r>
          </a:p>
        </p:txBody>
      </p:sp>
      <p:pic>
        <p:nvPicPr>
          <p:cNvPr id="7" name="Image 6">
            <a:extLst>
              <a:ext uri="{FF2B5EF4-FFF2-40B4-BE49-F238E27FC236}">
                <a16:creationId xmlns:a16="http://schemas.microsoft.com/office/drawing/2014/main" id="{040D2613-F72E-A591-099D-109D01B7E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6234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479375" y="116633"/>
            <a:ext cx="11460987" cy="927373"/>
          </a:xfrm>
          <a:noFill/>
          <a:ln/>
        </p:spPr>
        <p:txBody>
          <a:bodyPr>
            <a:normAutofit/>
          </a:bodyPr>
          <a:lstStyle/>
          <a:p>
            <a:r>
              <a:rPr lang="fr-CH" sz="2800" dirty="0">
                <a:solidFill>
                  <a:srgbClr val="164EAA"/>
                </a:solidFill>
              </a:rPr>
              <a:t>Vignette 3 :Femme de 50 ans, hypertendue - </a:t>
            </a:r>
            <a:r>
              <a:rPr lang="en-US" sz="2800" dirty="0">
                <a:solidFill>
                  <a:srgbClr val="164EAA"/>
                </a:solidFill>
              </a:rPr>
              <a:t>a </a:t>
            </a:r>
            <a:r>
              <a:rPr lang="en-US" sz="2800" b="0" dirty="0">
                <a:solidFill>
                  <a:srgbClr val="164EAA"/>
                </a:solidFill>
              </a:rPr>
              <a:t>success story…</a:t>
            </a:r>
          </a:p>
        </p:txBody>
      </p:sp>
      <p:graphicFrame>
        <p:nvGraphicFramePr>
          <p:cNvPr id="7" name="Group 1071"/>
          <p:cNvGraphicFramePr>
            <a:graphicFrameLocks/>
          </p:cNvGraphicFramePr>
          <p:nvPr/>
        </p:nvGraphicFramePr>
        <p:xfrm>
          <a:off x="1765175" y="1124744"/>
          <a:ext cx="8939337" cy="4953000"/>
        </p:xfrm>
        <a:graphic>
          <a:graphicData uri="http://schemas.openxmlformats.org/drawingml/2006/table">
            <a:tbl>
              <a:tblPr/>
              <a:tblGrid>
                <a:gridCol w="1336723">
                  <a:extLst>
                    <a:ext uri="{9D8B030D-6E8A-4147-A177-3AD203B41FA5}">
                      <a16:colId xmlns:a16="http://schemas.microsoft.com/office/drawing/2014/main" val="20000"/>
                    </a:ext>
                  </a:extLst>
                </a:gridCol>
                <a:gridCol w="2071225">
                  <a:extLst>
                    <a:ext uri="{9D8B030D-6E8A-4147-A177-3AD203B41FA5}">
                      <a16:colId xmlns:a16="http://schemas.microsoft.com/office/drawing/2014/main" val="20001"/>
                    </a:ext>
                  </a:extLst>
                </a:gridCol>
                <a:gridCol w="2189581">
                  <a:extLst>
                    <a:ext uri="{9D8B030D-6E8A-4147-A177-3AD203B41FA5}">
                      <a16:colId xmlns:a16="http://schemas.microsoft.com/office/drawing/2014/main" val="20002"/>
                    </a:ext>
                  </a:extLst>
                </a:gridCol>
                <a:gridCol w="1503814">
                  <a:extLst>
                    <a:ext uri="{9D8B030D-6E8A-4147-A177-3AD203B41FA5}">
                      <a16:colId xmlns:a16="http://schemas.microsoft.com/office/drawing/2014/main" val="20003"/>
                    </a:ext>
                  </a:extLst>
                </a:gridCol>
                <a:gridCol w="1837994">
                  <a:extLst>
                    <a:ext uri="{9D8B030D-6E8A-4147-A177-3AD203B41FA5}">
                      <a16:colId xmlns:a16="http://schemas.microsoft.com/office/drawing/2014/main" val="20004"/>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Visites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Pression artérielle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Irbésartan/HCT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err="1">
                          <a:ln>
                            <a:noFill/>
                          </a:ln>
                          <a:solidFill>
                            <a:schemeClr val="tx1"/>
                          </a:solidFill>
                          <a:effectLst/>
                          <a:latin typeface="Arial" charset="0"/>
                        </a:rPr>
                        <a:t>Métoprolol</a:t>
                      </a:r>
                      <a:endParaRPr kumimoji="0" lang="fr-FR"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err="1">
                          <a:ln>
                            <a:noFill/>
                          </a:ln>
                          <a:solidFill>
                            <a:schemeClr val="tx1"/>
                          </a:solidFill>
                          <a:effectLst/>
                          <a:latin typeface="Arial" charset="0"/>
                        </a:rPr>
                        <a:t>Torasémide</a:t>
                      </a:r>
                      <a:endParaRPr kumimoji="0" lang="fr-FR"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0"/>
                  </a:ext>
                </a:extLst>
              </a:tr>
              <a:tr h="990600">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Juillet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Trop haut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300/25mg  </a:t>
                      </a:r>
                    </a:p>
                    <a:p>
                      <a:pPr marL="0" marR="0" lvl="0" indent="0" algn="ctr" defTabSz="914400" rtl="0" eaLnBrk="1" fontAlgn="base" latinLnBrk="0" hangingPunct="1">
                        <a:lnSpc>
                          <a:spcPct val="100000"/>
                        </a:lnSpc>
                        <a:spcBef>
                          <a:spcPct val="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100mg 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10mg      </a:t>
                      </a:r>
                    </a:p>
                    <a:p>
                      <a:pPr marL="0" marR="0" lvl="0" indent="0" algn="ctr" defTabSz="914400" rtl="0" eaLnBrk="1" fontAlgn="base" latinLnBrk="0" hangingPunct="1">
                        <a:lnSpc>
                          <a:spcPct val="100000"/>
                        </a:lnSpc>
                        <a:spcBef>
                          <a:spcPct val="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Août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Trop bas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150/12.5mg </a:t>
                      </a:r>
                    </a:p>
                    <a:p>
                      <a:pPr marL="0" marR="0" lvl="0" indent="0" algn="ctr" defTabSz="914400" rtl="0" eaLnBrk="1" fontAlgn="base" latinLnBrk="0" hangingPunct="1">
                        <a:lnSpc>
                          <a:spcPct val="100000"/>
                        </a:lnSpc>
                        <a:spcBef>
                          <a:spcPct val="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100mg 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5mg         </a:t>
                      </a:r>
                    </a:p>
                    <a:p>
                      <a:pPr marL="0" marR="0" lvl="0" indent="0" algn="ctr" defTabSz="914400" rtl="0" eaLnBrk="1" fontAlgn="base" latinLnBrk="0" hangingPunct="1">
                        <a:lnSpc>
                          <a:spcPct val="100000"/>
                        </a:lnSpc>
                        <a:spcBef>
                          <a:spcPct val="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990600">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Septembre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Trop bas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150/12.5mg </a:t>
                      </a:r>
                    </a:p>
                    <a:p>
                      <a:pPr marL="0" marR="0" lvl="0" indent="0" algn="ctr" defTabSz="914400" rtl="0" eaLnBrk="1" fontAlgn="base" latinLnBrk="0" hangingPunct="1">
                        <a:lnSpc>
                          <a:spcPct val="100000"/>
                        </a:lnSpc>
                        <a:spcBef>
                          <a:spcPct val="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25mg   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5mg         </a:t>
                      </a:r>
                    </a:p>
                    <a:p>
                      <a:pPr marL="0" marR="0" lvl="0" indent="0" algn="ctr" defTabSz="914400" rtl="0" eaLnBrk="1" fontAlgn="base" latinLnBrk="0" hangingPunct="1">
                        <a:lnSpc>
                          <a:spcPct val="100000"/>
                        </a:lnSpc>
                        <a:spcBef>
                          <a:spcPct val="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0600">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Octobre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Normalisée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150/12.5mg </a:t>
                      </a:r>
                    </a:p>
                    <a:p>
                      <a:pPr marL="0" marR="0" lvl="0" indent="0" algn="ctr" defTabSz="914400" rtl="0" eaLnBrk="1" fontAlgn="base" latinLnBrk="0" hangingPunct="1">
                        <a:lnSpc>
                          <a:spcPct val="100000"/>
                        </a:lnSpc>
                        <a:spcBef>
                          <a:spcPct val="0"/>
                        </a:spcBef>
                        <a:spcAft>
                          <a:spcPct val="0"/>
                        </a:spcAft>
                        <a:buClr>
                          <a:srgbClr val="33CC33"/>
                        </a:buClr>
                        <a:buSzPct val="65000"/>
                        <a:buFont typeface="Wingdings" pitchFamily="2" charset="2"/>
                        <a:buNone/>
                        <a:tabLst/>
                      </a:pPr>
                      <a:r>
                        <a:rPr kumimoji="0" lang="fr-FR" sz="1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25mg   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5mg         </a:t>
                      </a:r>
                    </a:p>
                    <a:p>
                      <a:pPr marL="0" marR="0" lvl="0" indent="0" algn="ctr" defTabSz="914400" rtl="0" eaLnBrk="1" fontAlgn="base" latinLnBrk="0" hangingPunct="1">
                        <a:lnSpc>
                          <a:spcPct val="100000"/>
                        </a:lnSpc>
                        <a:spcBef>
                          <a:spcPct val="0"/>
                        </a:spcBef>
                        <a:spcAft>
                          <a:spcPct val="0"/>
                        </a:spcAft>
                        <a:buClr>
                          <a:srgbClr val="33CC33"/>
                        </a:buClr>
                        <a:buSzPct val="65000"/>
                        <a:buFont typeface="Wingdings" pitchFamily="2" charset="2"/>
                        <a:buNone/>
                        <a:tabLst/>
                      </a:pPr>
                      <a:r>
                        <a:rPr kumimoji="0" lang="fr-FR" sz="1800" b="0" i="0" u="none" strike="noStrike" cap="none" normalizeH="0" baseline="0" dirty="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Espace réservé du numéro de diapositive 7"/>
          <p:cNvSpPr>
            <a:spLocks noGrp="1"/>
          </p:cNvSpPr>
          <p:nvPr>
            <p:ph type="sldNum" sz="quarter" idx="4294967295"/>
          </p:nvPr>
        </p:nvSpPr>
        <p:spPr>
          <a:xfrm>
            <a:off x="11610784" y="6485296"/>
            <a:ext cx="581216" cy="375623"/>
          </a:xfrm>
        </p:spPr>
        <p:txBody>
          <a:bodyPr/>
          <a:lstStyle/>
          <a:p>
            <a:fld id="{F04DBA69-1CC8-433C-A27B-4CC2C9EB20A7}" type="slidenum">
              <a:rPr lang="fr-FR" smtClean="0"/>
              <a:pPr/>
              <a:t>42</a:t>
            </a:fld>
            <a:endParaRPr lang="fr-FR"/>
          </a:p>
        </p:txBody>
      </p:sp>
      <p:pic>
        <p:nvPicPr>
          <p:cNvPr id="2" name="Image 1">
            <a:extLst>
              <a:ext uri="{FF2B5EF4-FFF2-40B4-BE49-F238E27FC236}">
                <a16:creationId xmlns:a16="http://schemas.microsoft.com/office/drawing/2014/main" id="{97644294-67B7-F89A-6298-6A4D45749A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26278931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9468773-E1E9-ECED-3CC6-0BA6DB83FD56}"/>
              </a:ext>
            </a:extLst>
          </p:cNvPr>
          <p:cNvPicPr>
            <a:picLocks noChangeAspect="1"/>
          </p:cNvPicPr>
          <p:nvPr/>
        </p:nvPicPr>
        <p:blipFill>
          <a:blip r:embed="rId3"/>
          <a:stretch>
            <a:fillRect/>
          </a:stretch>
        </p:blipFill>
        <p:spPr>
          <a:xfrm>
            <a:off x="265471" y="1128582"/>
            <a:ext cx="7108722" cy="5729418"/>
          </a:xfrm>
          <a:prstGeom prst="rect">
            <a:avLst/>
          </a:prstGeom>
        </p:spPr>
      </p:pic>
      <p:sp>
        <p:nvSpPr>
          <p:cNvPr id="4" name="Titre 1">
            <a:extLst>
              <a:ext uri="{FF2B5EF4-FFF2-40B4-BE49-F238E27FC236}">
                <a16:creationId xmlns:a16="http://schemas.microsoft.com/office/drawing/2014/main" id="{13A27588-F6B3-2F2D-215B-14BA4CFB2A17}"/>
              </a:ext>
            </a:extLst>
          </p:cNvPr>
          <p:cNvSpPr txBox="1">
            <a:spLocks/>
          </p:cNvSpPr>
          <p:nvPr/>
        </p:nvSpPr>
        <p:spPr>
          <a:xfrm>
            <a:off x="627371" y="366786"/>
            <a:ext cx="10515600" cy="5753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2800" dirty="0">
                <a:solidFill>
                  <a:srgbClr val="164EAA"/>
                </a:solidFill>
              </a:rPr>
              <a:t>La non-adhésion </a:t>
            </a:r>
            <a:r>
              <a:rPr lang="fr-FR" sz="2800" i="1" dirty="0">
                <a:solidFill>
                  <a:srgbClr val="164EAA"/>
                </a:solidFill>
              </a:rPr>
              <a:t>coûterait</a:t>
            </a:r>
            <a:r>
              <a:rPr lang="fr-FR" sz="2800" dirty="0">
                <a:solidFill>
                  <a:srgbClr val="164EAA"/>
                </a:solidFill>
              </a:rPr>
              <a:t> 30 milliards par an à la Suisse </a:t>
            </a:r>
            <a:endParaRPr lang="fr-CH" sz="2800" dirty="0">
              <a:solidFill>
                <a:srgbClr val="164EAA"/>
              </a:solidFill>
            </a:endParaRPr>
          </a:p>
        </p:txBody>
      </p:sp>
      <p:pic>
        <p:nvPicPr>
          <p:cNvPr id="5" name="Image 4">
            <a:extLst>
              <a:ext uri="{FF2B5EF4-FFF2-40B4-BE49-F238E27FC236}">
                <a16:creationId xmlns:a16="http://schemas.microsoft.com/office/drawing/2014/main" id="{E6F7AB7E-3A04-A446-98F0-5F0A958B56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99211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srcRect t="2105"/>
          <a:stretch/>
        </p:blipFill>
        <p:spPr>
          <a:xfrm>
            <a:off x="5933204" y="1523551"/>
            <a:ext cx="5494110" cy="3380739"/>
          </a:xfrm>
          <a:prstGeom prst="rect">
            <a:avLst/>
          </a:prstGeom>
        </p:spPr>
      </p:pic>
      <p:sp>
        <p:nvSpPr>
          <p:cNvPr id="2" name="Titre 1"/>
          <p:cNvSpPr>
            <a:spLocks noGrp="1"/>
          </p:cNvSpPr>
          <p:nvPr>
            <p:ph type="title"/>
          </p:nvPr>
        </p:nvSpPr>
        <p:spPr>
          <a:xfrm>
            <a:off x="518850" y="37598"/>
            <a:ext cx="10515600" cy="1325563"/>
          </a:xfrm>
        </p:spPr>
        <p:txBody>
          <a:bodyPr>
            <a:normAutofit/>
          </a:bodyPr>
          <a:lstStyle/>
          <a:p>
            <a:r>
              <a:rPr lang="fr-FR" sz="2800" dirty="0">
                <a:solidFill>
                  <a:srgbClr val="164EAA"/>
                </a:solidFill>
              </a:rPr>
              <a:t>La non-adhésion est un problème de SYSTÈME et non un problème du patient uniquement</a:t>
            </a:r>
            <a:endParaRPr lang="fr-CH" sz="2800" dirty="0">
              <a:solidFill>
                <a:srgbClr val="164EAA"/>
              </a:solidFill>
            </a:endParaRPr>
          </a:p>
        </p:txBody>
      </p:sp>
      <p:sp>
        <p:nvSpPr>
          <p:cNvPr id="5" name="Espace réservé du contenu 4"/>
          <p:cNvSpPr>
            <a:spLocks noGrp="1"/>
          </p:cNvSpPr>
          <p:nvPr>
            <p:ph idx="1"/>
          </p:nvPr>
        </p:nvSpPr>
        <p:spPr>
          <a:xfrm>
            <a:off x="442434" y="2015267"/>
            <a:ext cx="10515599" cy="3437831"/>
          </a:xfrm>
        </p:spPr>
        <p:txBody>
          <a:bodyPr>
            <a:noAutofit/>
          </a:bodyPr>
          <a:lstStyle/>
          <a:p>
            <a:pPr>
              <a:lnSpc>
                <a:spcPct val="200000"/>
              </a:lnSpc>
              <a:buFont typeface="Wingdings" panose="05000000000000000000" pitchFamily="2" charset="2"/>
              <a:buChar char="Ø"/>
            </a:pPr>
            <a:r>
              <a:rPr lang="fr-FR" sz="2000" dirty="0"/>
              <a:t> Pas de temps</a:t>
            </a:r>
          </a:p>
          <a:p>
            <a:pPr>
              <a:lnSpc>
                <a:spcPct val="200000"/>
              </a:lnSpc>
              <a:buFont typeface="Wingdings" panose="05000000000000000000" pitchFamily="2" charset="2"/>
              <a:buChar char="Ø"/>
            </a:pPr>
            <a:r>
              <a:rPr lang="fr-FR" sz="2000" dirty="0"/>
              <a:t>Manque d’intérêt</a:t>
            </a:r>
          </a:p>
          <a:p>
            <a:pPr>
              <a:lnSpc>
                <a:spcPct val="200000"/>
              </a:lnSpc>
              <a:buFont typeface="Wingdings" panose="05000000000000000000" pitchFamily="2" charset="2"/>
              <a:buChar char="Ø"/>
            </a:pPr>
            <a:r>
              <a:rPr lang="fr-FR" sz="2000" dirty="0"/>
              <a:t>Aucune méthodologie</a:t>
            </a:r>
          </a:p>
          <a:p>
            <a:pPr algn="just">
              <a:lnSpc>
                <a:spcPct val="100000"/>
              </a:lnSpc>
              <a:buFont typeface="Wingdings" panose="05000000000000000000" pitchFamily="2" charset="2"/>
              <a:buChar char="Ø"/>
            </a:pPr>
            <a:r>
              <a:rPr lang="fr-FR" sz="2000" dirty="0"/>
              <a:t>Pas de consensus au niveau </a:t>
            </a:r>
          </a:p>
          <a:p>
            <a:pPr marL="0" indent="0" algn="just">
              <a:lnSpc>
                <a:spcPct val="100000"/>
              </a:lnSpc>
              <a:buNone/>
            </a:pPr>
            <a:r>
              <a:rPr lang="fr-FR" sz="2000" dirty="0"/>
              <a:t>	institutionnel/local/régional/ national/international</a:t>
            </a:r>
          </a:p>
          <a:p>
            <a:pPr algn="just">
              <a:lnSpc>
                <a:spcPct val="200000"/>
              </a:lnSpc>
              <a:buFont typeface="Wingdings" panose="05000000000000000000" pitchFamily="2" charset="2"/>
              <a:buChar char="Ø"/>
            </a:pPr>
            <a:r>
              <a:rPr lang="fr-FR" sz="2000" dirty="0"/>
              <a:t> Peu de collaboration interprofessionnelle </a:t>
            </a:r>
          </a:p>
        </p:txBody>
      </p:sp>
      <p:sp>
        <p:nvSpPr>
          <p:cNvPr id="4" name="Espace réservé du numéro de diapositive 3"/>
          <p:cNvSpPr>
            <a:spLocks noGrp="1"/>
          </p:cNvSpPr>
          <p:nvPr>
            <p:ph type="sldNum" sz="quarter" idx="4294967295"/>
          </p:nvPr>
        </p:nvSpPr>
        <p:spPr>
          <a:xfrm>
            <a:off x="11717338" y="6492875"/>
            <a:ext cx="474662" cy="365125"/>
          </a:xfrm>
        </p:spPr>
        <p:txBody>
          <a:bodyPr/>
          <a:lstStyle/>
          <a:p>
            <a:fld id="{DADE71CD-10DE-401A-8300-22BBDD94B61E}" type="slidenum">
              <a:rPr lang="fr-CH" smtClean="0"/>
              <a:t>6</a:t>
            </a:fld>
            <a:endParaRPr lang="fr-CH" dirty="0"/>
          </a:p>
        </p:txBody>
      </p:sp>
      <p:sp>
        <p:nvSpPr>
          <p:cNvPr id="7" name="ZoneTexte 6"/>
          <p:cNvSpPr txBox="1"/>
          <p:nvPr/>
        </p:nvSpPr>
        <p:spPr>
          <a:xfrm>
            <a:off x="4186597" y="5799691"/>
            <a:ext cx="6193173" cy="584775"/>
          </a:xfrm>
          <a:prstGeom prst="rect">
            <a:avLst/>
          </a:prstGeom>
          <a:noFill/>
        </p:spPr>
        <p:txBody>
          <a:bodyPr wrap="square" rtlCol="0">
            <a:spAutoFit/>
          </a:bodyPr>
          <a:lstStyle/>
          <a:p>
            <a:pPr algn="ctr"/>
            <a:r>
              <a:rPr lang="en-GB" sz="3200" dirty="0">
                <a:latin typeface="+mn-lt"/>
                <a:sym typeface="Wingdings" panose="05000000000000000000" pitchFamily="2" charset="2"/>
              </a:rPr>
              <a:t> </a:t>
            </a:r>
            <a:r>
              <a:rPr lang="en-GB" sz="2800" dirty="0" err="1">
                <a:solidFill>
                  <a:srgbClr val="164EAA"/>
                </a:solidFill>
                <a:latin typeface="+mn-lt"/>
                <a:sym typeface="Wingdings" panose="05000000000000000000" pitchFamily="2" charset="2"/>
              </a:rPr>
              <a:t>Nécessité</a:t>
            </a:r>
            <a:r>
              <a:rPr lang="en-GB" sz="2800" dirty="0">
                <a:solidFill>
                  <a:srgbClr val="164EAA"/>
                </a:solidFill>
                <a:latin typeface="+mn-lt"/>
                <a:sym typeface="Wingdings" panose="05000000000000000000" pitchFamily="2" charset="2"/>
              </a:rPr>
              <a:t> de </a:t>
            </a:r>
            <a:r>
              <a:rPr lang="en-GB" sz="2800" dirty="0">
                <a:solidFill>
                  <a:srgbClr val="164EAA"/>
                </a:solidFill>
                <a:latin typeface="+mn-lt"/>
              </a:rPr>
              <a:t>Sensibilisation</a:t>
            </a:r>
            <a:endParaRPr lang="en-GB" sz="3200" dirty="0">
              <a:solidFill>
                <a:srgbClr val="164EAA"/>
              </a:solidFill>
              <a:latin typeface="+mn-lt"/>
            </a:endParaRPr>
          </a:p>
        </p:txBody>
      </p:sp>
      <p:sp>
        <p:nvSpPr>
          <p:cNvPr id="3" name="ZoneTexte 2">
            <a:extLst>
              <a:ext uri="{FF2B5EF4-FFF2-40B4-BE49-F238E27FC236}">
                <a16:creationId xmlns:a16="http://schemas.microsoft.com/office/drawing/2014/main" id="{D1ECA27F-409B-4628-A045-F6BA056350BF}"/>
              </a:ext>
            </a:extLst>
          </p:cNvPr>
          <p:cNvSpPr txBox="1"/>
          <p:nvPr/>
        </p:nvSpPr>
        <p:spPr>
          <a:xfrm>
            <a:off x="576000" y="5861247"/>
            <a:ext cx="5277529" cy="461665"/>
          </a:xfrm>
          <a:prstGeom prst="rect">
            <a:avLst/>
          </a:prstGeom>
          <a:noFill/>
        </p:spPr>
        <p:txBody>
          <a:bodyPr wrap="square" rtlCol="0">
            <a:spAutoFit/>
          </a:bodyPr>
          <a:lstStyle/>
          <a:p>
            <a:r>
              <a:rPr lang="fr-FR" dirty="0">
                <a:solidFill>
                  <a:srgbClr val="164EAA"/>
                </a:solidFill>
                <a:latin typeface="+mn-lt"/>
              </a:rPr>
              <a:t>Peut-on encore l’ignorer?</a:t>
            </a:r>
            <a:endParaRPr lang="fr-CH" dirty="0">
              <a:solidFill>
                <a:srgbClr val="164EAA"/>
              </a:solidFill>
              <a:latin typeface="+mn-lt"/>
            </a:endParaRPr>
          </a:p>
        </p:txBody>
      </p:sp>
      <p:pic>
        <p:nvPicPr>
          <p:cNvPr id="8" name="Image 7">
            <a:extLst>
              <a:ext uri="{FF2B5EF4-FFF2-40B4-BE49-F238E27FC236}">
                <a16:creationId xmlns:a16="http://schemas.microsoft.com/office/drawing/2014/main" id="{396A75C5-174B-1F14-2E59-6B35C4C31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382442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885" y="381723"/>
            <a:ext cx="11705115" cy="1008112"/>
          </a:xfrm>
        </p:spPr>
        <p:txBody>
          <a:bodyPr>
            <a:noAutofit/>
          </a:bodyPr>
          <a:lstStyle/>
          <a:p>
            <a:pPr algn="ctr"/>
            <a:r>
              <a:rPr lang="fr-CH" sz="4000" dirty="0">
                <a:solidFill>
                  <a:srgbClr val="164EAA"/>
                </a:solidFill>
              </a:rPr>
              <a:t>Posture motivationnelle et interprofessionnelle connectée à la réalité du patient</a:t>
            </a:r>
            <a:endParaRPr lang="fr-CH" sz="4000" dirty="0"/>
          </a:p>
        </p:txBody>
      </p:sp>
      <p:sp>
        <p:nvSpPr>
          <p:cNvPr id="4" name="Espace réservé du numéro de diapositive 3"/>
          <p:cNvSpPr>
            <a:spLocks noGrp="1"/>
          </p:cNvSpPr>
          <p:nvPr>
            <p:ph type="sldNum" sz="quarter" idx="4294967295"/>
          </p:nvPr>
        </p:nvSpPr>
        <p:spPr>
          <a:xfrm>
            <a:off x="11610784" y="6485296"/>
            <a:ext cx="581216" cy="375623"/>
          </a:xfrm>
        </p:spPr>
        <p:txBody>
          <a:bodyPr/>
          <a:lstStyle/>
          <a:p>
            <a:fld id="{04A3A10D-7D5E-4932-A76F-CD1632FD3D96}" type="slidenum">
              <a:rPr lang="en-US" smtClean="0"/>
              <a:pPr/>
              <a:t>7</a:t>
            </a:fld>
            <a:endParaRPr lang="en-US" dirty="0"/>
          </a:p>
        </p:txBody>
      </p:sp>
      <p:sp>
        <p:nvSpPr>
          <p:cNvPr id="10" name="ZoneTexte 9"/>
          <p:cNvSpPr txBox="1"/>
          <p:nvPr/>
        </p:nvSpPr>
        <p:spPr>
          <a:xfrm>
            <a:off x="606056" y="6327263"/>
            <a:ext cx="9234360" cy="338554"/>
          </a:xfrm>
          <a:prstGeom prst="rect">
            <a:avLst/>
          </a:prstGeom>
          <a:noFill/>
        </p:spPr>
        <p:txBody>
          <a:bodyPr wrap="square" rtlCol="0">
            <a:spAutoFit/>
          </a:bodyPr>
          <a:lstStyle/>
          <a:p>
            <a:r>
              <a:rPr lang="fr-FR" sz="1600" dirty="0">
                <a:latin typeface="+mn-lt"/>
              </a:rPr>
              <a:t>Podcast Sanae Mazouri</a:t>
            </a:r>
          </a:p>
        </p:txBody>
      </p:sp>
      <p:pic>
        <p:nvPicPr>
          <p:cNvPr id="3" name="Image 2">
            <a:extLst>
              <a:ext uri="{FF2B5EF4-FFF2-40B4-BE49-F238E27FC236}">
                <a16:creationId xmlns:a16="http://schemas.microsoft.com/office/drawing/2014/main" id="{A0D61031-BF6F-4A39-8E51-168C821FA546}"/>
              </a:ext>
            </a:extLst>
          </p:cNvPr>
          <p:cNvPicPr>
            <a:picLocks noChangeAspect="1"/>
          </p:cNvPicPr>
          <p:nvPr/>
        </p:nvPicPr>
        <p:blipFill>
          <a:blip r:embed="rId5"/>
          <a:stretch>
            <a:fillRect/>
          </a:stretch>
        </p:blipFill>
        <p:spPr>
          <a:xfrm>
            <a:off x="4170870" y="1783547"/>
            <a:ext cx="4337144" cy="4308036"/>
          </a:xfrm>
          <a:prstGeom prst="rect">
            <a:avLst/>
          </a:prstGeom>
        </p:spPr>
      </p:pic>
      <p:pic>
        <p:nvPicPr>
          <p:cNvPr id="5" name="Image 4">
            <a:extLst>
              <a:ext uri="{FF2B5EF4-FFF2-40B4-BE49-F238E27FC236}">
                <a16:creationId xmlns:a16="http://schemas.microsoft.com/office/drawing/2014/main" id="{4E95A49C-1F9F-DD37-907B-BA17903BB6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6" name="grossesses mp3">
            <a:hlinkClick r:id="" action="ppaction://media"/>
            <a:extLst>
              <a:ext uri="{FF2B5EF4-FFF2-40B4-BE49-F238E27FC236}">
                <a16:creationId xmlns:a16="http://schemas.microsoft.com/office/drawing/2014/main" id="{9B827D1F-7FBB-BA31-AEBA-EB8803611CD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23471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6000" y="0"/>
            <a:ext cx="10515600" cy="1325563"/>
          </a:xfrm>
        </p:spPr>
        <p:txBody>
          <a:bodyPr>
            <a:normAutofit/>
          </a:bodyPr>
          <a:lstStyle/>
          <a:p>
            <a:r>
              <a:rPr lang="fr-FR" sz="2800" dirty="0">
                <a:solidFill>
                  <a:srgbClr val="164EAA"/>
                </a:solidFill>
              </a:rPr>
              <a:t>Les personnes auto-régulent leur traitement </a:t>
            </a:r>
            <a:br>
              <a:rPr lang="fr-FR" sz="2800" dirty="0">
                <a:solidFill>
                  <a:srgbClr val="164EAA"/>
                </a:solidFill>
              </a:rPr>
            </a:br>
            <a:r>
              <a:rPr lang="fr-FR" sz="2800" dirty="0">
                <a:solidFill>
                  <a:srgbClr val="164EAA"/>
                </a:solidFill>
              </a:rPr>
              <a:t>s’il est perçu comme….</a:t>
            </a:r>
            <a:endParaRPr lang="en-US" sz="2800" dirty="0">
              <a:solidFill>
                <a:srgbClr val="164EAA"/>
              </a:solidFill>
            </a:endParaRPr>
          </a:p>
        </p:txBody>
      </p:sp>
      <p:sp>
        <p:nvSpPr>
          <p:cNvPr id="4" name="Espace réservé du contenu 3"/>
          <p:cNvSpPr>
            <a:spLocks noGrp="1"/>
          </p:cNvSpPr>
          <p:nvPr>
            <p:ph idx="1"/>
          </p:nvPr>
        </p:nvSpPr>
        <p:spPr>
          <a:xfrm>
            <a:off x="838200" y="1655499"/>
            <a:ext cx="10515600" cy="4638970"/>
          </a:xfrm>
        </p:spPr>
        <p:txBody>
          <a:bodyPr/>
          <a:lstStyle/>
          <a:p>
            <a:r>
              <a:rPr lang="fr-FR" sz="2400" dirty="0"/>
              <a:t>non-efficace</a:t>
            </a:r>
          </a:p>
          <a:p>
            <a:r>
              <a:rPr lang="fr-FR" sz="2400" dirty="0"/>
              <a:t>peu utile</a:t>
            </a:r>
          </a:p>
          <a:p>
            <a:r>
              <a:rPr lang="fr-FR" sz="2400" dirty="0"/>
              <a:t>ayant un mauvais dosage</a:t>
            </a:r>
          </a:p>
          <a:p>
            <a:r>
              <a:rPr lang="fr-FR" sz="2400" dirty="0"/>
              <a:t>dangereux</a:t>
            </a:r>
          </a:p>
          <a:p>
            <a:r>
              <a:rPr lang="fr-FR" sz="2400" dirty="0"/>
              <a:t>addictogène</a:t>
            </a:r>
          </a:p>
          <a:p>
            <a:r>
              <a:rPr lang="fr-FR" sz="2400" dirty="0"/>
              <a:t>trop cher</a:t>
            </a:r>
          </a:p>
          <a:p>
            <a:r>
              <a:rPr lang="fr-FR" sz="2400" dirty="0"/>
              <a:t>ayant des effets indésirables</a:t>
            </a:r>
          </a:p>
          <a:p>
            <a:r>
              <a:rPr lang="fr-FR" sz="2400" dirty="0"/>
              <a:t>trop complexe</a:t>
            </a:r>
          </a:p>
          <a:p>
            <a:r>
              <a:rPr lang="fr-FR" sz="2400" dirty="0"/>
              <a:t>… ou simplement pour tester s’ils en ont toujours besoin</a:t>
            </a:r>
          </a:p>
          <a:p>
            <a:endParaRPr lang="fr-FR" dirty="0"/>
          </a:p>
          <a:p>
            <a:endParaRPr lang="fr-FR" dirty="0"/>
          </a:p>
          <a:p>
            <a:endParaRPr lang="fr-FR" dirty="0"/>
          </a:p>
        </p:txBody>
      </p:sp>
      <p:pic>
        <p:nvPicPr>
          <p:cNvPr id="3" name="Picture 4" descr="Image result for bal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635" y="1804300"/>
            <a:ext cx="3066564" cy="237667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F05097D2-5DA7-8AAF-028A-775DF70E7F18}"/>
              </a:ext>
            </a:extLst>
          </p:cNvPr>
          <p:cNvSpPr>
            <a:spLocks noGrp="1"/>
          </p:cNvSpPr>
          <p:nvPr>
            <p:ph type="sldNum" sz="quarter" idx="4294967295"/>
          </p:nvPr>
        </p:nvSpPr>
        <p:spPr>
          <a:xfrm>
            <a:off x="11610784" y="6485296"/>
            <a:ext cx="581216" cy="375623"/>
          </a:xfrm>
        </p:spPr>
        <p:txBody>
          <a:bodyPr/>
          <a:lstStyle/>
          <a:p>
            <a:fld id="{DADE71CD-10DE-401A-8300-22BBDD94B61E}" type="slidenum">
              <a:rPr lang="fr-CH" smtClean="0"/>
              <a:t>8</a:t>
            </a:fld>
            <a:endParaRPr lang="fr-CH"/>
          </a:p>
        </p:txBody>
      </p:sp>
      <p:pic>
        <p:nvPicPr>
          <p:cNvPr id="6" name="Image 5">
            <a:extLst>
              <a:ext uri="{FF2B5EF4-FFF2-40B4-BE49-F238E27FC236}">
                <a16:creationId xmlns:a16="http://schemas.microsoft.com/office/drawing/2014/main" id="{8B76910A-5291-EFBF-D1BD-3DC0E575F7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spTree>
    <p:extLst>
      <p:ext uri="{BB962C8B-B14F-4D97-AF65-F5344CB8AC3E}">
        <p14:creationId xmlns:p14="http://schemas.microsoft.com/office/powerpoint/2010/main" val="233051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885" y="381723"/>
            <a:ext cx="11705115" cy="1008112"/>
          </a:xfrm>
        </p:spPr>
        <p:txBody>
          <a:bodyPr>
            <a:noAutofit/>
          </a:bodyPr>
          <a:lstStyle/>
          <a:p>
            <a:pPr algn="ctr"/>
            <a:r>
              <a:rPr lang="fr-CH" sz="4000" dirty="0">
                <a:solidFill>
                  <a:srgbClr val="164EAA"/>
                </a:solidFill>
              </a:rPr>
              <a:t>Posture motivationnelle et interprofessionnelle connectée à la réalité du patient</a:t>
            </a:r>
            <a:endParaRPr lang="fr-CH" sz="4000" dirty="0"/>
          </a:p>
        </p:txBody>
      </p:sp>
      <p:sp>
        <p:nvSpPr>
          <p:cNvPr id="4" name="Espace réservé du numéro de diapositive 3"/>
          <p:cNvSpPr>
            <a:spLocks noGrp="1"/>
          </p:cNvSpPr>
          <p:nvPr>
            <p:ph type="sldNum" sz="quarter" idx="4294967295"/>
          </p:nvPr>
        </p:nvSpPr>
        <p:spPr>
          <a:xfrm>
            <a:off x="11610784" y="6485296"/>
            <a:ext cx="581216" cy="375623"/>
          </a:xfrm>
        </p:spPr>
        <p:txBody>
          <a:bodyPr/>
          <a:lstStyle/>
          <a:p>
            <a:fld id="{04A3A10D-7D5E-4932-A76F-CD1632FD3D96}" type="slidenum">
              <a:rPr lang="en-US" smtClean="0"/>
              <a:pPr/>
              <a:t>9</a:t>
            </a:fld>
            <a:endParaRPr lang="en-US" dirty="0"/>
          </a:p>
        </p:txBody>
      </p:sp>
      <p:sp>
        <p:nvSpPr>
          <p:cNvPr id="10" name="ZoneTexte 9"/>
          <p:cNvSpPr txBox="1"/>
          <p:nvPr/>
        </p:nvSpPr>
        <p:spPr>
          <a:xfrm>
            <a:off x="606056" y="6327263"/>
            <a:ext cx="9234360" cy="338554"/>
          </a:xfrm>
          <a:prstGeom prst="rect">
            <a:avLst/>
          </a:prstGeom>
          <a:noFill/>
        </p:spPr>
        <p:txBody>
          <a:bodyPr wrap="square" rtlCol="0">
            <a:spAutoFit/>
          </a:bodyPr>
          <a:lstStyle/>
          <a:p>
            <a:r>
              <a:rPr lang="fr-FR" sz="1600" dirty="0">
                <a:latin typeface="+mn-lt"/>
              </a:rPr>
              <a:t>Podcast Sanae Mazouri</a:t>
            </a:r>
          </a:p>
        </p:txBody>
      </p:sp>
      <p:pic>
        <p:nvPicPr>
          <p:cNvPr id="3" name="Image 2">
            <a:extLst>
              <a:ext uri="{FF2B5EF4-FFF2-40B4-BE49-F238E27FC236}">
                <a16:creationId xmlns:a16="http://schemas.microsoft.com/office/drawing/2014/main" id="{A0D61031-BF6F-4A39-8E51-168C821FA546}"/>
              </a:ext>
            </a:extLst>
          </p:cNvPr>
          <p:cNvPicPr>
            <a:picLocks noChangeAspect="1"/>
          </p:cNvPicPr>
          <p:nvPr/>
        </p:nvPicPr>
        <p:blipFill>
          <a:blip r:embed="rId5"/>
          <a:stretch>
            <a:fillRect/>
          </a:stretch>
        </p:blipFill>
        <p:spPr>
          <a:xfrm>
            <a:off x="4170870" y="1783547"/>
            <a:ext cx="4337144" cy="4308036"/>
          </a:xfrm>
          <a:prstGeom prst="rect">
            <a:avLst/>
          </a:prstGeom>
        </p:spPr>
      </p:pic>
      <p:pic>
        <p:nvPicPr>
          <p:cNvPr id="5" name="Image 4">
            <a:extLst>
              <a:ext uri="{FF2B5EF4-FFF2-40B4-BE49-F238E27FC236}">
                <a16:creationId xmlns:a16="http://schemas.microsoft.com/office/drawing/2014/main" id="{4E95A49C-1F9F-DD37-907B-BA17903BB6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4857" y="6474542"/>
            <a:ext cx="993215" cy="208567"/>
          </a:xfrm>
          <a:prstGeom prst="rect">
            <a:avLst/>
          </a:prstGeom>
        </p:spPr>
      </p:pic>
      <p:pic>
        <p:nvPicPr>
          <p:cNvPr id="8" name="effet indésirable mp3">
            <a:hlinkClick r:id="" action="ppaction://media"/>
            <a:extLst>
              <a:ext uri="{FF2B5EF4-FFF2-40B4-BE49-F238E27FC236}">
                <a16:creationId xmlns:a16="http://schemas.microsoft.com/office/drawing/2014/main" id="{1C59DB56-D8E5-C425-6D97-EB0FE874997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3642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4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5"/>
</p:tagLst>
</file>

<file path=ppt/tags/tag101.xml><?xml version="1.0" encoding="utf-8"?>
<p:tagLst xmlns:a="http://schemas.openxmlformats.org/drawingml/2006/main" xmlns:r="http://schemas.openxmlformats.org/officeDocument/2006/relationships" xmlns:p="http://schemas.openxmlformats.org/presentationml/2006/main">
  <p:tag name="NUM" val="16"/>
</p:tagLst>
</file>

<file path=ppt/tags/tag102.xml><?xml version="1.0" encoding="utf-8"?>
<p:tagLst xmlns:a="http://schemas.openxmlformats.org/drawingml/2006/main" xmlns:r="http://schemas.openxmlformats.org/officeDocument/2006/relationships" xmlns:p="http://schemas.openxmlformats.org/presentationml/2006/main">
  <p:tag name="NUM" val="17"/>
</p:tagLst>
</file>

<file path=ppt/tags/tag103.xml><?xml version="1.0" encoding="utf-8"?>
<p:tagLst xmlns:a="http://schemas.openxmlformats.org/drawingml/2006/main" xmlns:r="http://schemas.openxmlformats.org/officeDocument/2006/relationships" xmlns:p="http://schemas.openxmlformats.org/presentationml/2006/main">
  <p:tag name="NUM" val="18"/>
</p:tagLst>
</file>

<file path=ppt/tags/tag104.xml><?xml version="1.0" encoding="utf-8"?>
<p:tagLst xmlns:a="http://schemas.openxmlformats.org/drawingml/2006/main" xmlns:r="http://schemas.openxmlformats.org/officeDocument/2006/relationships" xmlns:p="http://schemas.openxmlformats.org/presentationml/2006/main">
  <p:tag name="NUM" val="19"/>
</p:tagLst>
</file>

<file path=ppt/tags/tag105.xml><?xml version="1.0" encoding="utf-8"?>
<p:tagLst xmlns:a="http://schemas.openxmlformats.org/drawingml/2006/main" xmlns:r="http://schemas.openxmlformats.org/officeDocument/2006/relationships" xmlns:p="http://schemas.openxmlformats.org/presentationml/2006/main">
  <p:tag name="NUM" val="21"/>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1.xml><?xml version="1.0" encoding="utf-8"?>
<p:tagLst xmlns:a="http://schemas.openxmlformats.org/drawingml/2006/main" xmlns:r="http://schemas.openxmlformats.org/officeDocument/2006/relationships" xmlns:p="http://schemas.openxmlformats.org/presentationml/2006/main">
  <p:tag name="NUM" val="14"/>
</p:tagLst>
</file>

<file path=ppt/tags/tag22.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16"/>
</p:tagLst>
</file>

<file path=ppt/tags/tag24.xml><?xml version="1.0" encoding="utf-8"?>
<p:tagLst xmlns:a="http://schemas.openxmlformats.org/drawingml/2006/main" xmlns:r="http://schemas.openxmlformats.org/officeDocument/2006/relationships" xmlns:p="http://schemas.openxmlformats.org/presentationml/2006/main">
  <p:tag name="NUM" val="17"/>
</p:tagLst>
</file>

<file path=ppt/tags/tag25.xml><?xml version="1.0" encoding="utf-8"?>
<p:tagLst xmlns:a="http://schemas.openxmlformats.org/drawingml/2006/main" xmlns:r="http://schemas.openxmlformats.org/officeDocument/2006/relationships" xmlns:p="http://schemas.openxmlformats.org/presentationml/2006/main">
  <p:tag name="NUM" val="18"/>
</p:tagLst>
</file>

<file path=ppt/tags/tag26.xml><?xml version="1.0" encoding="utf-8"?>
<p:tagLst xmlns:a="http://schemas.openxmlformats.org/drawingml/2006/main" xmlns:r="http://schemas.openxmlformats.org/officeDocument/2006/relationships" xmlns:p="http://schemas.openxmlformats.org/presentationml/2006/main">
  <p:tag name="NUM" val="19"/>
</p:tagLst>
</file>

<file path=ppt/tags/tag27.xml><?xml version="1.0" encoding="utf-8"?>
<p:tagLst xmlns:a="http://schemas.openxmlformats.org/drawingml/2006/main" xmlns:r="http://schemas.openxmlformats.org/officeDocument/2006/relationships" xmlns:p="http://schemas.openxmlformats.org/presentationml/2006/main">
  <p:tag name="NUM" val="20"/>
</p:tagLst>
</file>

<file path=ppt/tags/tag28.xml><?xml version="1.0" encoding="utf-8"?>
<p:tagLst xmlns:a="http://schemas.openxmlformats.org/drawingml/2006/main" xmlns:r="http://schemas.openxmlformats.org/officeDocument/2006/relationships" xmlns:p="http://schemas.openxmlformats.org/presentationml/2006/main">
  <p:tag name="NUM" val="21"/>
</p:tagLst>
</file>

<file path=ppt/tags/tag29.xml><?xml version="1.0" encoding="utf-8"?>
<p:tagLst xmlns:a="http://schemas.openxmlformats.org/drawingml/2006/main" xmlns:r="http://schemas.openxmlformats.org/officeDocument/2006/relationships" xmlns:p="http://schemas.openxmlformats.org/presentationml/2006/main">
  <p:tag name="NUM" val="2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3"/>
</p:tagLst>
</file>

<file path=ppt/tags/tag31.xml><?xml version="1.0" encoding="utf-8"?>
<p:tagLst xmlns:a="http://schemas.openxmlformats.org/drawingml/2006/main" xmlns:r="http://schemas.openxmlformats.org/officeDocument/2006/relationships" xmlns:p="http://schemas.openxmlformats.org/presentationml/2006/main">
  <p:tag name="NUM" val="24"/>
</p:tagLst>
</file>

<file path=ppt/tags/tag32.xml><?xml version="1.0" encoding="utf-8"?>
<p:tagLst xmlns:a="http://schemas.openxmlformats.org/drawingml/2006/main" xmlns:r="http://schemas.openxmlformats.org/officeDocument/2006/relationships" xmlns:p="http://schemas.openxmlformats.org/presentationml/2006/main">
  <p:tag name="NUM" val="25"/>
</p:tagLst>
</file>

<file path=ppt/tags/tag33.xml><?xml version="1.0" encoding="utf-8"?>
<p:tagLst xmlns:a="http://schemas.openxmlformats.org/drawingml/2006/main" xmlns:r="http://schemas.openxmlformats.org/officeDocument/2006/relationships" xmlns:p="http://schemas.openxmlformats.org/presentationml/2006/main">
  <p:tag name="NUM" val="26"/>
</p:tagLst>
</file>

<file path=ppt/tags/tag34.xml><?xml version="1.0" encoding="utf-8"?>
<p:tagLst xmlns:a="http://schemas.openxmlformats.org/drawingml/2006/main" xmlns:r="http://schemas.openxmlformats.org/officeDocument/2006/relationships" xmlns:p="http://schemas.openxmlformats.org/presentationml/2006/main">
  <p:tag name="NUM" val="28"/>
</p:tagLst>
</file>

<file path=ppt/tags/tag35.xml><?xml version="1.0" encoding="utf-8"?>
<p:tagLst xmlns:a="http://schemas.openxmlformats.org/drawingml/2006/main" xmlns:r="http://schemas.openxmlformats.org/officeDocument/2006/relationships" xmlns:p="http://schemas.openxmlformats.org/presentationml/2006/main">
  <p:tag name="NUM" val="29"/>
</p:tagLst>
</file>

<file path=ppt/tags/tag36.xml><?xml version="1.0" encoding="utf-8"?>
<p:tagLst xmlns:a="http://schemas.openxmlformats.org/drawingml/2006/main" xmlns:r="http://schemas.openxmlformats.org/officeDocument/2006/relationships" xmlns:p="http://schemas.openxmlformats.org/presentationml/2006/main">
  <p:tag name="NUM" val="30"/>
</p:tagLst>
</file>

<file path=ppt/tags/tag37.xml><?xml version="1.0" encoding="utf-8"?>
<p:tagLst xmlns:a="http://schemas.openxmlformats.org/drawingml/2006/main" xmlns:r="http://schemas.openxmlformats.org/officeDocument/2006/relationships" xmlns:p="http://schemas.openxmlformats.org/presentationml/2006/main">
  <p:tag name="NUM" val="31"/>
</p:tagLst>
</file>

<file path=ppt/tags/tag38.xml><?xml version="1.0" encoding="utf-8"?>
<p:tagLst xmlns:a="http://schemas.openxmlformats.org/drawingml/2006/main" xmlns:r="http://schemas.openxmlformats.org/officeDocument/2006/relationships" xmlns:p="http://schemas.openxmlformats.org/presentationml/2006/main">
  <p:tag name="NUM" val="32"/>
</p:tagLst>
</file>

<file path=ppt/tags/tag39.xml><?xml version="1.0" encoding="utf-8"?>
<p:tagLst xmlns:a="http://schemas.openxmlformats.org/drawingml/2006/main" xmlns:r="http://schemas.openxmlformats.org/officeDocument/2006/relationships" xmlns:p="http://schemas.openxmlformats.org/presentationml/2006/main">
  <p:tag name="NUM" val="3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4"/>
</p:tagLst>
</file>

<file path=ppt/tags/tag41.xml><?xml version="1.0" encoding="utf-8"?>
<p:tagLst xmlns:a="http://schemas.openxmlformats.org/drawingml/2006/main" xmlns:r="http://schemas.openxmlformats.org/officeDocument/2006/relationships" xmlns:p="http://schemas.openxmlformats.org/presentationml/2006/main">
  <p:tag name="NUM" val="35"/>
</p:tagLst>
</file>

<file path=ppt/tags/tag42.xml><?xml version="1.0" encoding="utf-8"?>
<p:tagLst xmlns:a="http://schemas.openxmlformats.org/drawingml/2006/main" xmlns:r="http://schemas.openxmlformats.org/officeDocument/2006/relationships" xmlns:p="http://schemas.openxmlformats.org/presentationml/2006/main">
  <p:tag name="NUM" val="36"/>
</p:tagLst>
</file>

<file path=ppt/tags/tag43.xml><?xml version="1.0" encoding="utf-8"?>
<p:tagLst xmlns:a="http://schemas.openxmlformats.org/drawingml/2006/main" xmlns:r="http://schemas.openxmlformats.org/officeDocument/2006/relationships" xmlns:p="http://schemas.openxmlformats.org/presentationml/2006/main">
  <p:tag name="NUM" val="37"/>
</p:tagLst>
</file>

<file path=ppt/tags/tag44.xml><?xml version="1.0" encoding="utf-8"?>
<p:tagLst xmlns:a="http://schemas.openxmlformats.org/drawingml/2006/main" xmlns:r="http://schemas.openxmlformats.org/officeDocument/2006/relationships" xmlns:p="http://schemas.openxmlformats.org/presentationml/2006/main">
  <p:tag name="NUM" val="38"/>
</p:tagLst>
</file>

<file path=ppt/tags/tag45.xml><?xml version="1.0" encoding="utf-8"?>
<p:tagLst xmlns:a="http://schemas.openxmlformats.org/drawingml/2006/main" xmlns:r="http://schemas.openxmlformats.org/officeDocument/2006/relationships" xmlns:p="http://schemas.openxmlformats.org/presentationml/2006/main">
  <p:tag name="NUM" val="39"/>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1"/>
</p:tagLst>
</file>

<file path=ppt/tags/tag58.xml><?xml version="1.0" encoding="utf-8"?>
<p:tagLst xmlns:a="http://schemas.openxmlformats.org/drawingml/2006/main" xmlns:r="http://schemas.openxmlformats.org/officeDocument/2006/relationships" xmlns:p="http://schemas.openxmlformats.org/presentationml/2006/main">
  <p:tag name="NUM" val="12"/>
</p:tagLst>
</file>

<file path=ppt/tags/tag59.xml><?xml version="1.0" encoding="utf-8"?>
<p:tagLst xmlns:a="http://schemas.openxmlformats.org/drawingml/2006/main" xmlns:r="http://schemas.openxmlformats.org/officeDocument/2006/relationships" xmlns:p="http://schemas.openxmlformats.org/presentationml/2006/main">
  <p:tag name="NUM" val="13"/>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14"/>
</p:tagLst>
</file>

<file path=ppt/tags/tag61.xml><?xml version="1.0" encoding="utf-8"?>
<p:tagLst xmlns:a="http://schemas.openxmlformats.org/drawingml/2006/main" xmlns:r="http://schemas.openxmlformats.org/officeDocument/2006/relationships" xmlns:p="http://schemas.openxmlformats.org/presentationml/2006/main">
  <p:tag name="NUM" val="15"/>
</p:tagLst>
</file>

<file path=ppt/tags/tag62.xml><?xml version="1.0" encoding="utf-8"?>
<p:tagLst xmlns:a="http://schemas.openxmlformats.org/drawingml/2006/main" xmlns:r="http://schemas.openxmlformats.org/officeDocument/2006/relationships" xmlns:p="http://schemas.openxmlformats.org/presentationml/2006/main">
  <p:tag name="NUM" val="16"/>
</p:tagLst>
</file>

<file path=ppt/tags/tag63.xml><?xml version="1.0" encoding="utf-8"?>
<p:tagLst xmlns:a="http://schemas.openxmlformats.org/drawingml/2006/main" xmlns:r="http://schemas.openxmlformats.org/officeDocument/2006/relationships" xmlns:p="http://schemas.openxmlformats.org/presentationml/2006/main">
  <p:tag name="NUM" val="17"/>
</p:tagLst>
</file>

<file path=ppt/tags/tag64.xml><?xml version="1.0" encoding="utf-8"?>
<p:tagLst xmlns:a="http://schemas.openxmlformats.org/drawingml/2006/main" xmlns:r="http://schemas.openxmlformats.org/officeDocument/2006/relationships" xmlns:p="http://schemas.openxmlformats.org/presentationml/2006/main">
  <p:tag name="NUM" val="18"/>
</p:tagLst>
</file>

<file path=ppt/tags/tag65.xml><?xml version="1.0" encoding="utf-8"?>
<p:tagLst xmlns:a="http://schemas.openxmlformats.org/drawingml/2006/main" xmlns:r="http://schemas.openxmlformats.org/officeDocument/2006/relationships" xmlns:p="http://schemas.openxmlformats.org/presentationml/2006/main">
  <p:tag name="NUM" val="19"/>
</p:tagLst>
</file>

<file path=ppt/tags/tag66.xml><?xml version="1.0" encoding="utf-8"?>
<p:tagLst xmlns:a="http://schemas.openxmlformats.org/drawingml/2006/main" xmlns:r="http://schemas.openxmlformats.org/officeDocument/2006/relationships" xmlns:p="http://schemas.openxmlformats.org/presentationml/2006/main">
  <p:tag name="NUM" val="20"/>
</p:tagLst>
</file>

<file path=ppt/tags/tag67.xml><?xml version="1.0" encoding="utf-8"?>
<p:tagLst xmlns:a="http://schemas.openxmlformats.org/drawingml/2006/main" xmlns:r="http://schemas.openxmlformats.org/officeDocument/2006/relationships" xmlns:p="http://schemas.openxmlformats.org/presentationml/2006/main">
  <p:tag name="NUM" val="21"/>
</p:tagLst>
</file>

<file path=ppt/tags/tag68.xml><?xml version="1.0" encoding="utf-8"?>
<p:tagLst xmlns:a="http://schemas.openxmlformats.org/drawingml/2006/main" xmlns:r="http://schemas.openxmlformats.org/officeDocument/2006/relationships" xmlns:p="http://schemas.openxmlformats.org/presentationml/2006/main">
  <p:tag name="NUM" val="22"/>
</p:tagLst>
</file>

<file path=ppt/tags/tag69.xml><?xml version="1.0" encoding="utf-8"?>
<p:tagLst xmlns:a="http://schemas.openxmlformats.org/drawingml/2006/main" xmlns:r="http://schemas.openxmlformats.org/officeDocument/2006/relationships" xmlns:p="http://schemas.openxmlformats.org/presentationml/2006/main">
  <p:tag name="NUM" val="2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4"/>
</p:tagLst>
</file>

<file path=ppt/tags/tag71.xml><?xml version="1.0" encoding="utf-8"?>
<p:tagLst xmlns:a="http://schemas.openxmlformats.org/drawingml/2006/main" xmlns:r="http://schemas.openxmlformats.org/officeDocument/2006/relationships" xmlns:p="http://schemas.openxmlformats.org/presentationml/2006/main">
  <p:tag name="NUM" val="25"/>
</p:tagLst>
</file>

<file path=ppt/tags/tag72.xml><?xml version="1.0" encoding="utf-8"?>
<p:tagLst xmlns:a="http://schemas.openxmlformats.org/drawingml/2006/main" xmlns:r="http://schemas.openxmlformats.org/officeDocument/2006/relationships" xmlns:p="http://schemas.openxmlformats.org/presentationml/2006/main">
  <p:tag name="NUM" val="26"/>
</p:tagLst>
</file>

<file path=ppt/tags/tag73.xml><?xml version="1.0" encoding="utf-8"?>
<p:tagLst xmlns:a="http://schemas.openxmlformats.org/drawingml/2006/main" xmlns:r="http://schemas.openxmlformats.org/officeDocument/2006/relationships" xmlns:p="http://schemas.openxmlformats.org/presentationml/2006/main">
  <p:tag name="NUM" val="27"/>
</p:tagLst>
</file>

<file path=ppt/tags/tag74.xml><?xml version="1.0" encoding="utf-8"?>
<p:tagLst xmlns:a="http://schemas.openxmlformats.org/drawingml/2006/main" xmlns:r="http://schemas.openxmlformats.org/officeDocument/2006/relationships" xmlns:p="http://schemas.openxmlformats.org/presentationml/2006/main">
  <p:tag name="NUM" val="28"/>
</p:tagLst>
</file>

<file path=ppt/tags/tag75.xml><?xml version="1.0" encoding="utf-8"?>
<p:tagLst xmlns:a="http://schemas.openxmlformats.org/drawingml/2006/main" xmlns:r="http://schemas.openxmlformats.org/officeDocument/2006/relationships" xmlns:p="http://schemas.openxmlformats.org/presentationml/2006/main">
  <p:tag name="NUM" val="29"/>
</p:tagLst>
</file>

<file path=ppt/tags/tag76.xml><?xml version="1.0" encoding="utf-8"?>
<p:tagLst xmlns:a="http://schemas.openxmlformats.org/drawingml/2006/main" xmlns:r="http://schemas.openxmlformats.org/officeDocument/2006/relationships" xmlns:p="http://schemas.openxmlformats.org/presentationml/2006/main">
  <p:tag name="NUM" val="30"/>
</p:tagLst>
</file>

<file path=ppt/tags/tag77.xml><?xml version="1.0" encoding="utf-8"?>
<p:tagLst xmlns:a="http://schemas.openxmlformats.org/drawingml/2006/main" xmlns:r="http://schemas.openxmlformats.org/officeDocument/2006/relationships" xmlns:p="http://schemas.openxmlformats.org/presentationml/2006/main">
  <p:tag name="NUM" val="31"/>
</p:tagLst>
</file>

<file path=ppt/tags/tag78.xml><?xml version="1.0" encoding="utf-8"?>
<p:tagLst xmlns:a="http://schemas.openxmlformats.org/drawingml/2006/main" xmlns:r="http://schemas.openxmlformats.org/officeDocument/2006/relationships" xmlns:p="http://schemas.openxmlformats.org/presentationml/2006/main">
  <p:tag name="NUM" val="32"/>
</p:tagLst>
</file>

<file path=ppt/tags/tag79.xml><?xml version="1.0" encoding="utf-8"?>
<p:tagLst xmlns:a="http://schemas.openxmlformats.org/drawingml/2006/main" xmlns:r="http://schemas.openxmlformats.org/officeDocument/2006/relationships" xmlns:p="http://schemas.openxmlformats.org/presentationml/2006/main">
  <p:tag name="NUM" val="3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4"/>
</p:tagLst>
</file>

<file path=ppt/tags/tag81.xml><?xml version="1.0" encoding="utf-8"?>
<p:tagLst xmlns:a="http://schemas.openxmlformats.org/drawingml/2006/main" xmlns:r="http://schemas.openxmlformats.org/officeDocument/2006/relationships" xmlns:p="http://schemas.openxmlformats.org/presentationml/2006/main">
  <p:tag name="NUM" val="35"/>
</p:tagLst>
</file>

<file path=ppt/tags/tag82.xml><?xml version="1.0" encoding="utf-8"?>
<p:tagLst xmlns:a="http://schemas.openxmlformats.org/drawingml/2006/main" xmlns:r="http://schemas.openxmlformats.org/officeDocument/2006/relationships" xmlns:p="http://schemas.openxmlformats.org/presentationml/2006/main">
  <p:tag name="NUM" val="36"/>
</p:tagLst>
</file>

<file path=ppt/tags/tag83.xml><?xml version="1.0" encoding="utf-8"?>
<p:tagLst xmlns:a="http://schemas.openxmlformats.org/drawingml/2006/main" xmlns:r="http://schemas.openxmlformats.org/officeDocument/2006/relationships" xmlns:p="http://schemas.openxmlformats.org/presentationml/2006/main">
  <p:tag name="NUM" val="37"/>
</p:tagLst>
</file>

<file path=ppt/tags/tag84.xml><?xml version="1.0" encoding="utf-8"?>
<p:tagLst xmlns:a="http://schemas.openxmlformats.org/drawingml/2006/main" xmlns:r="http://schemas.openxmlformats.org/officeDocument/2006/relationships" xmlns:p="http://schemas.openxmlformats.org/presentationml/2006/main">
  <p:tag name="NUM" val="38"/>
</p:tagLst>
</file>

<file path=ppt/tags/tag85.xml><?xml version="1.0" encoding="utf-8"?>
<p:tagLst xmlns:a="http://schemas.openxmlformats.org/drawingml/2006/main" xmlns:r="http://schemas.openxmlformats.org/officeDocument/2006/relationships" xmlns:p="http://schemas.openxmlformats.org/presentationml/2006/main">
  <p:tag name="NUM" val="39"/>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0"/>
</p:tagLst>
</file>

<file path=ppt/tags/tag96.xml><?xml version="1.0" encoding="utf-8"?>
<p:tagLst xmlns:a="http://schemas.openxmlformats.org/drawingml/2006/main" xmlns:r="http://schemas.openxmlformats.org/officeDocument/2006/relationships" xmlns:p="http://schemas.openxmlformats.org/presentationml/2006/main">
  <p:tag name="NUM" val="11"/>
</p:tagLst>
</file>

<file path=ppt/tags/tag97.xml><?xml version="1.0" encoding="utf-8"?>
<p:tagLst xmlns:a="http://schemas.openxmlformats.org/drawingml/2006/main" xmlns:r="http://schemas.openxmlformats.org/officeDocument/2006/relationships" xmlns:p="http://schemas.openxmlformats.org/presentationml/2006/main">
  <p:tag name="NUM" val="12"/>
</p:tagLst>
</file>

<file path=ppt/tags/tag98.xml><?xml version="1.0" encoding="utf-8"?>
<p:tagLst xmlns:a="http://schemas.openxmlformats.org/drawingml/2006/main" xmlns:r="http://schemas.openxmlformats.org/officeDocument/2006/relationships" xmlns:p="http://schemas.openxmlformats.org/presentationml/2006/main">
  <p:tag name="NUM" val="13"/>
</p:tagLst>
</file>

<file path=ppt/tags/tag99.xml><?xml version="1.0" encoding="utf-8"?>
<p:tagLst xmlns:a="http://schemas.openxmlformats.org/drawingml/2006/main" xmlns:r="http://schemas.openxmlformats.org/officeDocument/2006/relationships" xmlns:p="http://schemas.openxmlformats.org/presentationml/2006/main">
  <p:tag name="NUM" val="14"/>
</p:tagLst>
</file>

<file path=ppt/theme/theme1.xml><?xml version="1.0" encoding="utf-8"?>
<a:theme xmlns:a="http://schemas.openxmlformats.org/drawingml/2006/main" name="Conception personnalisée">
  <a:themeElements>
    <a:clrScheme name="Personnalisé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0B0537DB90BC49965279A3F507A09B" ma:contentTypeVersion="0" ma:contentTypeDescription="Crée un document." ma:contentTypeScope="" ma:versionID="f1fdbef769021f96ecd17bf943b05390">
  <xsd:schema xmlns:xsd="http://www.w3.org/2001/XMLSchema" xmlns:xs="http://www.w3.org/2001/XMLSchema" xmlns:p="http://schemas.microsoft.com/office/2006/metadata/properties" targetNamespace="http://schemas.microsoft.com/office/2006/metadata/properties" ma:root="true" ma:fieldsID="efe331b061e72866024fe28ebad680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8B2CA6-EC30-45FC-876E-F4DB0AEE665C}">
  <ds:schemaRefs>
    <ds:schemaRef ds:uri="http://schemas.microsoft.com/sharepoint/v3/contenttype/forms"/>
  </ds:schemaRefs>
</ds:datastoreItem>
</file>

<file path=customXml/itemProps2.xml><?xml version="1.0" encoding="utf-8"?>
<ds:datastoreItem xmlns:ds="http://schemas.openxmlformats.org/officeDocument/2006/customXml" ds:itemID="{F3EE7B26-E84B-4DAE-A54E-95AFF6372A1E}">
  <ds:schemaRefs>
    <ds:schemaRef ds:uri="http://schemas.microsoft.com/office/infopath/2007/PartnerControl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CA64155A-0ECC-4A74-98A8-4969C7ABF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3944</TotalTime>
  <Words>4943</Words>
  <Application>Microsoft Office PowerPoint</Application>
  <PresentationFormat>Grand écran</PresentationFormat>
  <Paragraphs>596</Paragraphs>
  <Slides>42</Slides>
  <Notes>37</Notes>
  <HiddenSlides>4</HiddenSlides>
  <MMClips>3</MMClips>
  <ScaleCrop>false</ScaleCrop>
  <HeadingPairs>
    <vt:vector size="6" baseType="variant">
      <vt:variant>
        <vt:lpstr>Polices utilisées</vt:lpstr>
      </vt:variant>
      <vt:variant>
        <vt:i4>14</vt:i4>
      </vt:variant>
      <vt:variant>
        <vt:lpstr>Thème</vt:lpstr>
      </vt:variant>
      <vt:variant>
        <vt:i4>3</vt:i4>
      </vt:variant>
      <vt:variant>
        <vt:lpstr>Titres des diapositives</vt:lpstr>
      </vt:variant>
      <vt:variant>
        <vt:i4>42</vt:i4>
      </vt:variant>
    </vt:vector>
  </HeadingPairs>
  <TitlesOfParts>
    <vt:vector size="59" baseType="lpstr">
      <vt:lpstr>Arial</vt:lpstr>
      <vt:lpstr>Arial Unicode MS</vt:lpstr>
      <vt:lpstr>Avenir Light</vt:lpstr>
      <vt:lpstr>Calibri</vt:lpstr>
      <vt:lpstr>Comic Sans MS</vt:lpstr>
      <vt:lpstr>Palatino Linotype</vt:lpstr>
      <vt:lpstr>Poppins Bold</vt:lpstr>
      <vt:lpstr>Poppins Light</vt:lpstr>
      <vt:lpstr>Poppins Light Bold</vt:lpstr>
      <vt:lpstr>Symbol</vt:lpstr>
      <vt:lpstr>Tahoma</vt:lpstr>
      <vt:lpstr>Times New Roman</vt:lpstr>
      <vt:lpstr>Trebuchet MS</vt:lpstr>
      <vt:lpstr>Wingdings</vt:lpstr>
      <vt:lpstr>Conception personnalisée</vt:lpstr>
      <vt:lpstr>1_Conception personnalisée</vt:lpstr>
      <vt:lpstr>Office Theme</vt:lpstr>
      <vt:lpstr>Présentation PowerPoint</vt:lpstr>
      <vt:lpstr>Présentation PowerPoint</vt:lpstr>
      <vt:lpstr>Quelle est la prevalence de la non-adhesion aux statines?</vt:lpstr>
      <vt:lpstr>Présentation PowerPoint</vt:lpstr>
      <vt:lpstr>Présentation PowerPoint</vt:lpstr>
      <vt:lpstr>La non-adhésion est un problème de SYSTÈME et non un problème du patient uniquement</vt:lpstr>
      <vt:lpstr>Posture motivationnelle et interprofessionnelle connectée à la réalité du patient</vt:lpstr>
      <vt:lpstr>Les personnes auto-régulent leur traitement  s’il est perçu comme….</vt:lpstr>
      <vt:lpstr>Posture motivationnelle et interprofessionnelle connectée à la réalité du patient</vt:lpstr>
      <vt:lpstr>De nombreux déterminants affectent l’adhésion…</vt:lpstr>
      <vt:lpstr>… et ces déterminants sont organisés en différents niveaux</vt:lpstr>
      <vt:lpstr>Posture motivationnelle et interprofessionnelle connectée à la réalité du patient</vt:lpstr>
      <vt:lpstr>Elément fondamental  L'adhésion aux médicaments est un comportement sensible</vt:lpstr>
      <vt:lpstr>Présentation PowerPoint</vt:lpstr>
      <vt:lpstr>Quelques étapes-clés…</vt:lpstr>
      <vt:lpstr>Présentation PowerPoint</vt:lpstr>
      <vt:lpstr>Présentation PowerPoint</vt:lpstr>
      <vt:lpstr>Présentation PowerPoint</vt:lpstr>
      <vt:lpstr>Présentation PowerPoint</vt:lpstr>
      <vt:lpstr>Présentation PowerPoint</vt:lpstr>
      <vt:lpstr>Le chemin est complexe seul … mais plus facile en équipe!</vt:lpstr>
      <vt:lpstr>Présentation PowerPoint</vt:lpstr>
      <vt:lpstr>Présentation PowerPoint</vt:lpstr>
      <vt:lpstr>Présentation PowerPoint</vt:lpstr>
      <vt:lpstr>Présentation PowerPoint</vt:lpstr>
      <vt:lpstr>Présentation PowerPoint</vt:lpstr>
      <vt:lpstr>Présentation PowerPoint</vt:lpstr>
      <vt:lpstr>Quand collaborer? Avec qui? 2018 ESC/ESH Guidelines for the management of arterial hypertension</vt:lpstr>
      <vt:lpstr>Team-based care : a cost-effective way to control blood pressure</vt:lpstr>
      <vt:lpstr>Effet de la consultation d’adhésion Relation entre tension artérielle et adhésion aux médicaments</vt:lpstr>
      <vt:lpstr>Présentation PowerPoint</vt:lpstr>
      <vt:lpstr>La consultation d’adhésion est associée à une meilleure  rétention dans les soins des patients vivant avec le VIH</vt:lpstr>
      <vt:lpstr>Vignette 1: Homme 73 ans, hypertension réfractaire TAS 180mmHg </vt:lpstr>
      <vt:lpstr>Collaborer de façon interprofessionnelle:  Quels sont nos besoins?</vt:lpstr>
      <vt:lpstr>Présentation PowerPoint</vt:lpstr>
      <vt:lpstr>Présentation PowerPoint</vt:lpstr>
      <vt:lpstr>Take-office messages</vt:lpstr>
      <vt:lpstr>MERCI!</vt:lpstr>
      <vt:lpstr>Réserve</vt:lpstr>
      <vt:lpstr>Présentation PowerPoint</vt:lpstr>
      <vt:lpstr>Vignette 2</vt:lpstr>
      <vt:lpstr>Vignette 3 :Femme de 50 ans, hypertendue - a success story…</vt:lpstr>
    </vt:vector>
  </TitlesOfParts>
  <Company>Uni Geneve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Pierre-Alain.Carrupt@unige.ch</dc:creator>
  <cp:lastModifiedBy>Dre Sanae Mazouri</cp:lastModifiedBy>
  <cp:revision>916</cp:revision>
  <cp:lastPrinted>2002-09-23T14:29:19Z</cp:lastPrinted>
  <dcterms:created xsi:type="dcterms:W3CDTF">2001-08-10T09:33:06Z</dcterms:created>
  <dcterms:modified xsi:type="dcterms:W3CDTF">2023-11-30T07:18:52Z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0x010100FB0B0537DB90BC49965279A3F507A09B</vt:lpwstr>
  </property>
</Properties>
</file>